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27"/>
  </p:notesMasterIdLst>
  <p:handoutMasterIdLst>
    <p:handoutMasterId r:id="rId28"/>
  </p:handoutMasterIdLst>
  <p:sldIdLst>
    <p:sldId id="256" r:id="rId5"/>
    <p:sldId id="266" r:id="rId6"/>
    <p:sldId id="269" r:id="rId7"/>
    <p:sldId id="281" r:id="rId8"/>
    <p:sldId id="268" r:id="rId9"/>
    <p:sldId id="280" r:id="rId10"/>
    <p:sldId id="270" r:id="rId11"/>
    <p:sldId id="271" r:id="rId12"/>
    <p:sldId id="272" r:id="rId13"/>
    <p:sldId id="273" r:id="rId14"/>
    <p:sldId id="274" r:id="rId15"/>
    <p:sldId id="275" r:id="rId16"/>
    <p:sldId id="276" r:id="rId17"/>
    <p:sldId id="277" r:id="rId18"/>
    <p:sldId id="278" r:id="rId19"/>
    <p:sldId id="282" r:id="rId20"/>
    <p:sldId id="285" r:id="rId21"/>
    <p:sldId id="284" r:id="rId22"/>
    <p:sldId id="283" r:id="rId23"/>
    <p:sldId id="267" r:id="rId24"/>
    <p:sldId id="286" r:id="rId25"/>
    <p:sldId id="28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C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5474" autoAdjust="0"/>
  </p:normalViewPr>
  <p:slideViewPr>
    <p:cSldViewPr snapToGrid="0">
      <p:cViewPr varScale="1">
        <p:scale>
          <a:sx n="73" d="100"/>
          <a:sy n="73" d="100"/>
        </p:scale>
        <p:origin x="813" y="33"/>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AEF700-9B0B-4359-8356-DCE7EE4E4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B9BF05B-06DB-4EC8-B476-CF95F9BD85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3D6361-1E3C-4214-95E1-B8DE93421F8F}" type="datetimeFigureOut">
              <a:rPr lang="en-US" smtClean="0"/>
              <a:t>10/9/2019</a:t>
            </a:fld>
            <a:endParaRPr lang="en-US" dirty="0"/>
          </a:p>
        </p:txBody>
      </p:sp>
      <p:sp>
        <p:nvSpPr>
          <p:cNvPr id="4" name="Footer Placeholder 3">
            <a:extLst>
              <a:ext uri="{FF2B5EF4-FFF2-40B4-BE49-F238E27FC236}">
                <a16:creationId xmlns:a16="http://schemas.microsoft.com/office/drawing/2014/main" id="{6321952E-79CD-4E03-AAEB-C22680419E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DCA65F-8548-4E36-8331-FD471638B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0281-66A0-46B8-BDE2-AEF0C7453753}" type="slidenum">
              <a:rPr lang="en-US" smtClean="0"/>
              <a:t>‹#›</a:t>
            </a:fld>
            <a:endParaRPr lang="en-US" dirty="0"/>
          </a:p>
        </p:txBody>
      </p:sp>
    </p:spTree>
    <p:extLst>
      <p:ext uri="{BB962C8B-B14F-4D97-AF65-F5344CB8AC3E}">
        <p14:creationId xmlns:p14="http://schemas.microsoft.com/office/powerpoint/2010/main" val="65573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9CFFA-1E2F-4435-8DD6-9B5CC3FF4505}" type="datetimeFigureOut">
              <a:rPr lang="en-US" smtClean="0"/>
              <a:t>10/9/2019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ED1C-4656-4CF8-AD34-DC4A65BB3913}" type="slidenum">
              <a:rPr lang="en-US" smtClean="0"/>
              <a:t>‹#›</a:t>
            </a:fld>
            <a:endParaRPr lang="en-US" dirty="0"/>
          </a:p>
        </p:txBody>
      </p:sp>
    </p:spTree>
    <p:extLst>
      <p:ext uri="{BB962C8B-B14F-4D97-AF65-F5344CB8AC3E}">
        <p14:creationId xmlns:p14="http://schemas.microsoft.com/office/powerpoint/2010/main" val="3895429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legislation.govt.nz/regulation/public/2017/0131/latest/DLM7309401.html?src=q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standards.govt.nz/" TargetMode="External"/><Relationship Id="rId4" Type="http://schemas.openxmlformats.org/officeDocument/2006/relationships/hyperlink" Target="http://www.legislation.govt.nz/regulation/public/2016/0013/latest/DLM6727530.html?src=q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ED1C-4656-4CF8-AD34-DC4A65BB3913}" type="slidenum">
              <a:rPr lang="en-US" smtClean="0"/>
              <a:t>1</a:t>
            </a:fld>
            <a:endParaRPr lang="en-US" dirty="0"/>
          </a:p>
        </p:txBody>
      </p:sp>
    </p:spTree>
    <p:extLst>
      <p:ext uri="{BB962C8B-B14F-4D97-AF65-F5344CB8AC3E}">
        <p14:creationId xmlns:p14="http://schemas.microsoft.com/office/powerpoint/2010/main" val="2040842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Technicians support the laboratory manager and teachers in manging the practical requirements of science programmes. They typically prepare experiments and demonstrations, make up solutions, order equipment and chemicals, tidy up laboratories and support teachers in day to day teaching in school laboratories. </a:t>
            </a:r>
          </a:p>
          <a:p>
            <a:r>
              <a:rPr lang="en-NZ" sz="1200" kern="1200" dirty="0">
                <a:solidFill>
                  <a:schemeClr val="tx1"/>
                </a:solidFill>
                <a:effectLst/>
                <a:latin typeface="+mn-lt"/>
                <a:ea typeface="+mn-ea"/>
                <a:cs typeface="+mn-cs"/>
              </a:rPr>
              <a:t>Technicians may also be appointed to the position of laboratory manager, or may work closely with the laboratory manager to support them in their duties. </a:t>
            </a:r>
          </a:p>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11</a:t>
            </a:fld>
            <a:endParaRPr lang="en-US" dirty="0"/>
          </a:p>
        </p:txBody>
      </p:sp>
    </p:spTree>
    <p:extLst>
      <p:ext uri="{BB962C8B-B14F-4D97-AF65-F5344CB8AC3E}">
        <p14:creationId xmlns:p14="http://schemas.microsoft.com/office/powerpoint/2010/main" val="22801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Document has further details about the responsibilities of a laboratory manager; and also the  expected required knowledge and experience.</a:t>
            </a:r>
          </a:p>
        </p:txBody>
      </p:sp>
      <p:sp>
        <p:nvSpPr>
          <p:cNvPr id="4" name="Slide Number Placeholder 3"/>
          <p:cNvSpPr>
            <a:spLocks noGrp="1"/>
          </p:cNvSpPr>
          <p:nvPr>
            <p:ph type="sldNum" sz="quarter" idx="5"/>
          </p:nvPr>
        </p:nvSpPr>
        <p:spPr/>
        <p:txBody>
          <a:bodyPr/>
          <a:lstStyle/>
          <a:p>
            <a:fld id="{99EDED1C-4656-4CF8-AD34-DC4A65BB3913}" type="slidenum">
              <a:rPr lang="en-US" smtClean="0"/>
              <a:t>13</a:t>
            </a:fld>
            <a:endParaRPr lang="en-US" dirty="0"/>
          </a:p>
        </p:txBody>
      </p:sp>
    </p:spTree>
    <p:extLst>
      <p:ext uri="{BB962C8B-B14F-4D97-AF65-F5344CB8AC3E}">
        <p14:creationId xmlns:p14="http://schemas.microsoft.com/office/powerpoint/2010/main" val="2262852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14</a:t>
            </a:fld>
            <a:endParaRPr lang="en-US" dirty="0"/>
          </a:p>
        </p:txBody>
      </p:sp>
    </p:spTree>
    <p:extLst>
      <p:ext uri="{BB962C8B-B14F-4D97-AF65-F5344CB8AC3E}">
        <p14:creationId xmlns:p14="http://schemas.microsoft.com/office/powerpoint/2010/main" val="3435920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15</a:t>
            </a:fld>
            <a:endParaRPr lang="en-US" dirty="0"/>
          </a:p>
        </p:txBody>
      </p:sp>
    </p:spTree>
    <p:extLst>
      <p:ext uri="{BB962C8B-B14F-4D97-AF65-F5344CB8AC3E}">
        <p14:creationId xmlns:p14="http://schemas.microsoft.com/office/powerpoint/2010/main" val="220784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Safety goggles – inside entrance door to lab and prep room </a:t>
            </a:r>
          </a:p>
          <a:p>
            <a:r>
              <a:rPr lang="en-NZ" dirty="0"/>
              <a:t>Appropriate gloves – cotton liners for allergies</a:t>
            </a:r>
          </a:p>
          <a:p>
            <a:r>
              <a:rPr lang="en-NZ" dirty="0"/>
              <a:t>Footwear – including teachers coming into the prep room</a:t>
            </a:r>
          </a:p>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16</a:t>
            </a:fld>
            <a:endParaRPr lang="en-US" dirty="0"/>
          </a:p>
        </p:txBody>
      </p:sp>
    </p:spTree>
    <p:extLst>
      <p:ext uri="{BB962C8B-B14F-4D97-AF65-F5344CB8AC3E}">
        <p14:creationId xmlns:p14="http://schemas.microsoft.com/office/powerpoint/2010/main" val="105275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A laboratory is a vehicle, room, building, or any other structure set aside and equipped for scientific experiments or research, for teaching science, or for the development of chemical or medicinal products.</a:t>
            </a:r>
          </a:p>
        </p:txBody>
      </p:sp>
      <p:sp>
        <p:nvSpPr>
          <p:cNvPr id="4" name="Slide Number Placeholder 3"/>
          <p:cNvSpPr>
            <a:spLocks noGrp="1"/>
          </p:cNvSpPr>
          <p:nvPr>
            <p:ph type="sldNum" sz="quarter" idx="5"/>
          </p:nvPr>
        </p:nvSpPr>
        <p:spPr/>
        <p:txBody>
          <a:bodyPr/>
          <a:lstStyle/>
          <a:p>
            <a:fld id="{99EDED1C-4656-4CF8-AD34-DC4A65BB3913}" type="slidenum">
              <a:rPr lang="en-US" smtClean="0"/>
              <a:t>17</a:t>
            </a:fld>
            <a:endParaRPr lang="en-US" dirty="0"/>
          </a:p>
        </p:txBody>
      </p:sp>
    </p:spTree>
    <p:extLst>
      <p:ext uri="{BB962C8B-B14F-4D97-AF65-F5344CB8AC3E}">
        <p14:creationId xmlns:p14="http://schemas.microsoft.com/office/powerpoint/2010/main" val="3689789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sz="1200" cap="none" dirty="0"/>
              <a:t>The following conditions apply to all laboratories: </a:t>
            </a:r>
          </a:p>
          <a:p>
            <a:pPr marL="285750" lvl="0" indent="-285750" algn="l">
              <a:buFont typeface="Arial" panose="020B0604020202020204" pitchFamily="34" charset="0"/>
              <a:buChar char="•"/>
            </a:pPr>
            <a:r>
              <a:rPr lang="en-NZ" sz="1200" cap="none" dirty="0"/>
              <a:t>Entry must be restricted to authorised persons and clearly marked by signage. </a:t>
            </a:r>
          </a:p>
          <a:p>
            <a:pPr marL="285750" lvl="0" indent="-285750" algn="l">
              <a:buFont typeface="Arial" panose="020B0604020202020204" pitchFamily="34" charset="0"/>
              <a:buChar char="•"/>
            </a:pPr>
            <a:r>
              <a:rPr lang="en-NZ" sz="1200" cap="none" dirty="0"/>
              <a:t>The laboratory must be locked when not under the supervision of the laboratory manager or the person nominated to be in charge (delegate) by the laboratory manager. </a:t>
            </a:r>
          </a:p>
          <a:p>
            <a:endParaRPr lang="en-NZ" dirty="0"/>
          </a:p>
          <a:p>
            <a:endParaRPr lang="en-NZ" dirty="0"/>
          </a:p>
          <a:p>
            <a:r>
              <a:rPr lang="en-NZ" dirty="0"/>
              <a:t>Key holders - ? Relievers, “other” teachers, property manager, caretaker</a:t>
            </a:r>
          </a:p>
          <a:p>
            <a:r>
              <a:rPr lang="en-NZ" dirty="0"/>
              <a:t>Prep room and hazardous substances storage access – who has Keys? Cleaners?</a:t>
            </a:r>
          </a:p>
        </p:txBody>
      </p:sp>
      <p:sp>
        <p:nvSpPr>
          <p:cNvPr id="4" name="Slide Number Placeholder 3"/>
          <p:cNvSpPr>
            <a:spLocks noGrp="1"/>
          </p:cNvSpPr>
          <p:nvPr>
            <p:ph type="sldNum" sz="quarter" idx="5"/>
          </p:nvPr>
        </p:nvSpPr>
        <p:spPr/>
        <p:txBody>
          <a:bodyPr/>
          <a:lstStyle/>
          <a:p>
            <a:fld id="{99EDED1C-4656-4CF8-AD34-DC4A65BB3913}" type="slidenum">
              <a:rPr lang="en-US" smtClean="0"/>
              <a:t>18</a:t>
            </a:fld>
            <a:endParaRPr lang="en-US" dirty="0"/>
          </a:p>
        </p:txBody>
      </p:sp>
    </p:spTree>
    <p:extLst>
      <p:ext uri="{BB962C8B-B14F-4D97-AF65-F5344CB8AC3E}">
        <p14:creationId xmlns:p14="http://schemas.microsoft.com/office/powerpoint/2010/main" val="172753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a:solidFill>
                  <a:schemeClr val="tx1"/>
                </a:solidFill>
                <a:effectLst/>
                <a:latin typeface="+mn-lt"/>
                <a:ea typeface="+mn-ea"/>
                <a:cs typeface="+mn-cs"/>
              </a:rPr>
              <a:t>Labels on secondary containers and prepared solutions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Secondary containers of hazardous substances need to be labelled with:</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identity of the substance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concentration of the substance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an icon indicating the hazardous properties of the substance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an indication of the precautions required when handling the substance if possible. </a:t>
            </a:r>
          </a:p>
          <a:p>
            <a:r>
              <a:rPr lang="en-NZ" sz="1200" kern="1200" dirty="0">
                <a:solidFill>
                  <a:schemeClr val="tx1"/>
                </a:solidFill>
                <a:effectLst/>
                <a:latin typeface="+mn-lt"/>
                <a:ea typeface="+mn-ea"/>
                <a:cs typeface="+mn-cs"/>
              </a:rPr>
              <a:t>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Containers for immediate use</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These chemicals are to be used within a laboratory session.</a:t>
            </a:r>
          </a:p>
          <a:p>
            <a:r>
              <a:rPr lang="en-NZ" sz="1200" kern="1200" dirty="0">
                <a:solidFill>
                  <a:schemeClr val="tx1"/>
                </a:solidFill>
                <a:effectLst/>
                <a:latin typeface="+mn-lt"/>
                <a:ea typeface="+mn-ea"/>
                <a:cs typeface="+mn-cs"/>
              </a:rPr>
              <a:t>Label all containers in immediate use with the following: </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chemical name (as it appears on the SDS)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concentration of the substance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necessary handling and hazard information </a:t>
            </a:r>
          </a:p>
          <a:p>
            <a:pPr marL="0" indent="0">
              <a:buFont typeface="Arial" panose="020B0604020202020204" pitchFamily="34" charset="0"/>
              <a:buNone/>
            </a:pPr>
            <a:r>
              <a:rPr lang="en-NZ"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Vials and test tubes may have hazard labels affixed to the rack or container in which they are held, rather than on each vial or test tube, so long as every vial or test tube in the rack or container presents the same hazard.</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small containers (including reaction vessels) will be left unattended, the contents should be readily identifiable using direct labelling, sample coding, rack identification, or other means. </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soon as no longer actively required, the hazardous substances must be either disposed of or labelled and the containers considered as storage containers.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 </a:t>
            </a:r>
          </a:p>
          <a:p>
            <a:r>
              <a:rPr lang="en-NZ" sz="1200" b="1" kern="1200" dirty="0">
                <a:solidFill>
                  <a:schemeClr val="tx1"/>
                </a:solidFill>
                <a:effectLst/>
                <a:latin typeface="+mn-lt"/>
                <a:ea typeface="+mn-ea"/>
                <a:cs typeface="+mn-cs"/>
              </a:rPr>
              <a:t>Chemical waste containers</a:t>
            </a:r>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All containers for chemical waste should be labelled with:</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“WASTE” or “HAZARDOUS WASTE”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chemical name (as it appears on the SDS)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accumulation start date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hazard(s) associated with the chemical waste</a:t>
            </a:r>
          </a:p>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19</a:t>
            </a:fld>
            <a:endParaRPr lang="en-US" dirty="0"/>
          </a:p>
        </p:txBody>
      </p:sp>
    </p:spTree>
    <p:extLst>
      <p:ext uri="{BB962C8B-B14F-4D97-AF65-F5344CB8AC3E}">
        <p14:creationId xmlns:p14="http://schemas.microsoft.com/office/powerpoint/2010/main" val="2686593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Thanks for your invaluable mahi</a:t>
            </a:r>
          </a:p>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22</a:t>
            </a:fld>
            <a:endParaRPr lang="en-US" dirty="0"/>
          </a:p>
        </p:txBody>
      </p:sp>
    </p:spTree>
    <p:extLst>
      <p:ext uri="{BB962C8B-B14F-4D97-AF65-F5344CB8AC3E}">
        <p14:creationId xmlns:p14="http://schemas.microsoft.com/office/powerpoint/2010/main" val="405706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2</a:t>
            </a:fld>
            <a:endParaRPr lang="en-US" dirty="0"/>
          </a:p>
        </p:txBody>
      </p:sp>
    </p:spTree>
    <p:extLst>
      <p:ext uri="{BB962C8B-B14F-4D97-AF65-F5344CB8AC3E}">
        <p14:creationId xmlns:p14="http://schemas.microsoft.com/office/powerpoint/2010/main" val="380228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sz="1200" kern="1200" dirty="0">
                <a:solidFill>
                  <a:schemeClr val="tx1"/>
                </a:solidFill>
                <a:effectLst/>
                <a:latin typeface="+mn-lt"/>
                <a:ea typeface="+mn-ea"/>
                <a:cs typeface="+mn-cs"/>
              </a:rPr>
              <a:t>The intent of the document is to provide the most important information needed to ensure safety in relation to science in schools. For information about specific aspects which are not covered in this document, contact the Ministry of Education (MOE), WorkSafe New Zealand, or the New Zealand Association of Science Educators (NZASE). </a:t>
            </a:r>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3</a:t>
            </a:fld>
            <a:endParaRPr lang="en-US" dirty="0"/>
          </a:p>
        </p:txBody>
      </p:sp>
    </p:spTree>
    <p:extLst>
      <p:ext uri="{BB962C8B-B14F-4D97-AF65-F5344CB8AC3E}">
        <p14:creationId xmlns:p14="http://schemas.microsoft.com/office/powerpoint/2010/main" val="326048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Being edited, proofed, formatted</a:t>
            </a:r>
          </a:p>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4</a:t>
            </a:fld>
            <a:endParaRPr lang="en-US" dirty="0"/>
          </a:p>
        </p:txBody>
      </p:sp>
    </p:spTree>
    <p:extLst>
      <p:ext uri="{BB962C8B-B14F-4D97-AF65-F5344CB8AC3E}">
        <p14:creationId xmlns:p14="http://schemas.microsoft.com/office/powerpoint/2010/main" val="551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Next … MOE legal team </a:t>
            </a:r>
          </a:p>
          <a:p>
            <a:r>
              <a:rPr lang="en-NZ" dirty="0"/>
              <a:t>Then will be available </a:t>
            </a:r>
          </a:p>
          <a:p>
            <a:r>
              <a:rPr lang="en-NZ" dirty="0"/>
              <a:t>… will keep you updated …</a:t>
            </a:r>
          </a:p>
        </p:txBody>
      </p:sp>
      <p:sp>
        <p:nvSpPr>
          <p:cNvPr id="4" name="Slide Number Placeholder 3"/>
          <p:cNvSpPr>
            <a:spLocks noGrp="1"/>
          </p:cNvSpPr>
          <p:nvPr>
            <p:ph type="sldNum" sz="quarter" idx="5"/>
          </p:nvPr>
        </p:nvSpPr>
        <p:spPr/>
        <p:txBody>
          <a:bodyPr/>
          <a:lstStyle/>
          <a:p>
            <a:fld id="{99EDED1C-4656-4CF8-AD34-DC4A65BB3913}" type="slidenum">
              <a:rPr lang="en-US" smtClean="0"/>
              <a:t>5</a:t>
            </a:fld>
            <a:endParaRPr lang="en-US" dirty="0"/>
          </a:p>
        </p:txBody>
      </p:sp>
    </p:spTree>
    <p:extLst>
      <p:ext uri="{BB962C8B-B14F-4D97-AF65-F5344CB8AC3E}">
        <p14:creationId xmlns:p14="http://schemas.microsoft.com/office/powerpoint/2010/main" val="2737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Language used is important – discussions should centre on safety of staff, students and visitors</a:t>
            </a:r>
          </a:p>
        </p:txBody>
      </p:sp>
      <p:sp>
        <p:nvSpPr>
          <p:cNvPr id="4" name="Slide Number Placeholder 3"/>
          <p:cNvSpPr>
            <a:spLocks noGrp="1"/>
          </p:cNvSpPr>
          <p:nvPr>
            <p:ph type="sldNum" sz="quarter" idx="5"/>
          </p:nvPr>
        </p:nvSpPr>
        <p:spPr/>
        <p:txBody>
          <a:bodyPr/>
          <a:lstStyle/>
          <a:p>
            <a:fld id="{99EDED1C-4656-4CF8-AD34-DC4A65BB3913}" type="slidenum">
              <a:rPr lang="en-US" smtClean="0"/>
              <a:t>7</a:t>
            </a:fld>
            <a:endParaRPr lang="en-US" dirty="0"/>
          </a:p>
        </p:txBody>
      </p:sp>
    </p:spTree>
    <p:extLst>
      <p:ext uri="{BB962C8B-B14F-4D97-AF65-F5344CB8AC3E}">
        <p14:creationId xmlns:p14="http://schemas.microsoft.com/office/powerpoint/2010/main" val="389581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HSWA requires that all PCBUs must involve their workers and health and safety representatives in workplace health and safety matters by: </a:t>
            </a:r>
          </a:p>
          <a:p>
            <a:pPr lvl="0" fontAlgn="base"/>
            <a:r>
              <a:rPr lang="en-NZ" sz="1200" u="none" strike="noStrike" kern="1200" dirty="0">
                <a:solidFill>
                  <a:schemeClr val="tx1"/>
                </a:solidFill>
                <a:effectLst/>
                <a:latin typeface="+mn-lt"/>
                <a:ea typeface="+mn-ea"/>
                <a:cs typeface="+mn-cs"/>
              </a:rPr>
              <a:t>engaging with workers on health and safety matters that may directly affect them, so far as is reasonably practicable </a:t>
            </a:r>
          </a:p>
          <a:p>
            <a:pPr lvl="0" fontAlgn="base"/>
            <a:r>
              <a:rPr lang="en-NZ" sz="1200" u="none" strike="noStrike" kern="1200" dirty="0">
                <a:solidFill>
                  <a:schemeClr val="tx1"/>
                </a:solidFill>
                <a:effectLst/>
                <a:latin typeface="+mn-lt"/>
                <a:ea typeface="+mn-ea"/>
                <a:cs typeface="+mn-cs"/>
              </a:rPr>
              <a:t>having worker participation practices that give workers reasonable opportunities to participate effectively in improving health and safety on an ongoing basis. </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u="sng" kern="1200" dirty="0">
                <a:solidFill>
                  <a:schemeClr val="tx1"/>
                </a:solidFill>
                <a:effectLst/>
                <a:latin typeface="+mn-lt"/>
                <a:ea typeface="+mn-ea"/>
                <a:cs typeface="+mn-cs"/>
                <a:hlinkClick r:id="rId3"/>
              </a:rPr>
              <a:t>The Regulations</a:t>
            </a:r>
            <a:r>
              <a:rPr lang="en-NZ" sz="1200" kern="1200" dirty="0">
                <a:solidFill>
                  <a:schemeClr val="tx1"/>
                </a:solidFill>
                <a:effectLst/>
                <a:latin typeface="+mn-lt"/>
                <a:ea typeface="+mn-ea"/>
                <a:cs typeface="+mn-cs"/>
              </a:rPr>
              <a:t> prescribe requirements for managing the risks associated with hazardous substances in the workplace.</a:t>
            </a:r>
          </a:p>
          <a:p>
            <a:endParaRPr lang="en-NZ" dirty="0"/>
          </a:p>
          <a:p>
            <a:r>
              <a:rPr lang="en-NZ" sz="1200" kern="1200" dirty="0">
                <a:solidFill>
                  <a:schemeClr val="tx1"/>
                </a:solidFill>
                <a:effectLst/>
                <a:latin typeface="+mn-lt"/>
                <a:ea typeface="+mn-ea"/>
                <a:cs typeface="+mn-cs"/>
              </a:rPr>
              <a:t>The </a:t>
            </a:r>
            <a:r>
              <a:rPr lang="en-NZ" sz="1200" kern="1200" dirty="0">
                <a:solidFill>
                  <a:schemeClr val="tx1"/>
                </a:solidFill>
                <a:effectLst/>
                <a:latin typeface="+mn-lt"/>
                <a:ea typeface="+mn-ea"/>
                <a:cs typeface="+mn-cs"/>
                <a:hlinkClick r:id="rId4"/>
              </a:rPr>
              <a:t>Health and Safety at Work (General Risk and Workplace Management) Regulations</a:t>
            </a:r>
            <a:r>
              <a:rPr lang="en-NZ" sz="1200" u="none" strike="noStrike" kern="1200" dirty="0">
                <a:solidFill>
                  <a:schemeClr val="tx1"/>
                </a:solidFill>
                <a:effectLst/>
                <a:latin typeface="+mn-lt"/>
                <a:ea typeface="+mn-ea"/>
                <a:cs typeface="+mn-cs"/>
                <a:hlinkClick r:id="rId4"/>
              </a:rPr>
              <a:t> </a:t>
            </a:r>
            <a:r>
              <a:rPr lang="en-NZ" sz="1200" kern="1200" dirty="0">
                <a:solidFill>
                  <a:schemeClr val="tx1"/>
                </a:solidFill>
                <a:effectLst/>
                <a:latin typeface="+mn-lt"/>
                <a:ea typeface="+mn-ea"/>
                <a:cs typeface="+mn-cs"/>
                <a:hlinkClick r:id="rId4"/>
              </a:rPr>
              <a:t>2016</a:t>
            </a:r>
            <a:r>
              <a:rPr lang="en-NZ" sz="1200" u="none" strike="noStrike" kern="1200" dirty="0">
                <a:solidFill>
                  <a:schemeClr val="tx1"/>
                </a:solidFill>
                <a:effectLst/>
                <a:latin typeface="+mn-lt"/>
                <a:ea typeface="+mn-ea"/>
                <a:cs typeface="+mn-cs"/>
                <a:hlinkClick r:id="rId4"/>
              </a:rPr>
              <a:t> </a:t>
            </a:r>
            <a:r>
              <a:rPr lang="en-NZ" sz="1200" kern="1200" dirty="0">
                <a:solidFill>
                  <a:schemeClr val="tx1"/>
                </a:solidFill>
                <a:effectLst/>
                <a:latin typeface="+mn-lt"/>
                <a:ea typeface="+mn-ea"/>
                <a:cs typeface="+mn-cs"/>
              </a:rPr>
              <a:t>(“GRWM Regulations”) apply to all workplaces and include provisions on risk management processes, workplace facilities, emergency plans and personal protective equipment (PPE) and also prescribe health monitoring </a:t>
            </a:r>
          </a:p>
          <a:p>
            <a:r>
              <a:rPr lang="en-NZ" sz="1200" kern="1200" dirty="0">
                <a:solidFill>
                  <a:schemeClr val="tx1"/>
                </a:solidFill>
                <a:effectLst/>
                <a:latin typeface="+mn-lt"/>
                <a:ea typeface="+mn-ea"/>
                <a:cs typeface="+mn-cs"/>
              </a:rPr>
              <a:t>requirements. </a:t>
            </a:r>
          </a:p>
          <a:p>
            <a:endParaRPr lang="en-NZ" sz="1200" kern="1200" dirty="0">
              <a:solidFill>
                <a:schemeClr val="tx1"/>
              </a:solidFill>
              <a:effectLst/>
              <a:latin typeface="+mn-lt"/>
              <a:ea typeface="+mn-ea"/>
              <a:cs typeface="+mn-cs"/>
            </a:endParaRPr>
          </a:p>
          <a:p>
            <a:r>
              <a:rPr lang="en-NZ" sz="1200" kern="1200" dirty="0">
                <a:solidFill>
                  <a:schemeClr val="tx1"/>
                </a:solidFill>
                <a:effectLst/>
                <a:latin typeface="+mn-lt"/>
                <a:ea typeface="+mn-ea"/>
                <a:cs typeface="+mn-cs"/>
              </a:rPr>
              <a:t>The HSNO Act places requirements on: </a:t>
            </a:r>
          </a:p>
          <a:p>
            <a:pPr lvl="0" fontAlgn="base"/>
            <a:r>
              <a:rPr lang="en-NZ" sz="1200" u="none" strike="noStrike" kern="1200" dirty="0">
                <a:solidFill>
                  <a:schemeClr val="tx1"/>
                </a:solidFill>
                <a:effectLst/>
                <a:latin typeface="+mn-lt"/>
                <a:ea typeface="+mn-ea"/>
                <a:cs typeface="+mn-cs"/>
              </a:rPr>
              <a:t>manufacturers, importers and suppliers of hazardous substances to ensure that: </a:t>
            </a:r>
          </a:p>
          <a:p>
            <a:pPr lvl="1" fontAlgn="base"/>
            <a:r>
              <a:rPr lang="en-NZ" sz="1200" u="none" strike="noStrike" kern="1200" dirty="0">
                <a:solidFill>
                  <a:schemeClr val="tx1"/>
                </a:solidFill>
                <a:effectLst/>
                <a:latin typeface="+mn-lt"/>
                <a:ea typeface="+mn-ea"/>
                <a:cs typeface="+mn-cs"/>
              </a:rPr>
              <a:t>the hazardous substances they manufacture, import or supply are approved under the HSNO Act </a:t>
            </a:r>
          </a:p>
          <a:p>
            <a:pPr lvl="1" fontAlgn="base"/>
            <a:r>
              <a:rPr lang="en-NZ" sz="1200" u="none" strike="noStrike" kern="1200" dirty="0">
                <a:solidFill>
                  <a:schemeClr val="tx1"/>
                </a:solidFill>
                <a:effectLst/>
                <a:latin typeface="+mn-lt"/>
                <a:ea typeface="+mn-ea"/>
                <a:cs typeface="+mn-cs"/>
              </a:rPr>
              <a:t>the hazardous substances are classified, packaged and labelled, and that they obtain or prepare a safety data sheet in accordance with the relevant EPA Notices. </a:t>
            </a:r>
          </a:p>
          <a:p>
            <a:pPr lvl="0" fontAlgn="base"/>
            <a:r>
              <a:rPr lang="en-NZ" sz="1200" u="none" strike="noStrike" kern="1200" dirty="0">
                <a:solidFill>
                  <a:schemeClr val="tx1"/>
                </a:solidFill>
                <a:effectLst/>
                <a:latin typeface="+mn-lt"/>
                <a:ea typeface="+mn-ea"/>
                <a:cs typeface="+mn-cs"/>
              </a:rPr>
              <a:t>the disposal of hazardous substances </a:t>
            </a:r>
          </a:p>
          <a:p>
            <a:pPr lvl="0" fontAlgn="base"/>
            <a:r>
              <a:rPr lang="en-NZ" sz="1200" u="none" strike="noStrike" kern="1200" dirty="0">
                <a:solidFill>
                  <a:schemeClr val="tx1"/>
                </a:solidFill>
                <a:effectLst/>
                <a:latin typeface="+mn-lt"/>
                <a:ea typeface="+mn-ea"/>
                <a:cs typeface="+mn-cs"/>
              </a:rPr>
              <a:t>using and storing hazardous substances in non-workplaces </a:t>
            </a:r>
          </a:p>
          <a:p>
            <a:pPr lvl="0" fontAlgn="base"/>
            <a:r>
              <a:rPr lang="en-NZ" sz="1200" u="none" strike="noStrike" kern="1200" dirty="0">
                <a:solidFill>
                  <a:schemeClr val="tx1"/>
                </a:solidFill>
                <a:effectLst/>
                <a:latin typeface="+mn-lt"/>
                <a:ea typeface="+mn-ea"/>
                <a:cs typeface="+mn-cs"/>
              </a:rPr>
              <a:t>using and storing ecotoxic substances in both workplaces and non-workplaces. </a:t>
            </a:r>
          </a:p>
          <a:p>
            <a:pPr lvl="0" fontAlgn="base"/>
            <a:endParaRPr lang="en-NZ" sz="1200" u="none" strike="noStrike" kern="1200" dirty="0">
              <a:solidFill>
                <a:schemeClr val="tx1"/>
              </a:solidFill>
              <a:effectLst/>
              <a:latin typeface="+mn-lt"/>
              <a:ea typeface="+mn-ea"/>
              <a:cs typeface="+mn-cs"/>
            </a:endParaRPr>
          </a:p>
          <a:p>
            <a:r>
              <a:rPr lang="en-NZ" sz="1200" u="sng" kern="1200" dirty="0">
                <a:solidFill>
                  <a:schemeClr val="tx1"/>
                </a:solidFill>
                <a:effectLst/>
                <a:latin typeface="+mn-lt"/>
                <a:ea typeface="+mn-ea"/>
                <a:cs typeface="+mn-cs"/>
                <a:hlinkClick r:id="rId5"/>
              </a:rPr>
              <a:t>Standards New Zealand</a:t>
            </a:r>
            <a:r>
              <a:rPr lang="en-NZ" sz="1200" kern="1200" dirty="0">
                <a:solidFill>
                  <a:schemeClr val="tx1"/>
                </a:solidFill>
                <a:effectLst/>
                <a:latin typeface="+mn-lt"/>
                <a:ea typeface="+mn-ea"/>
                <a:cs typeface="+mn-cs"/>
              </a:rPr>
              <a:t> is a business unit within the Ministry of Business, Innovation and Employment. They are New Zealand's leading developer of standards and standards based solutions.</a:t>
            </a:r>
          </a:p>
          <a:p>
            <a:r>
              <a:rPr lang="en-NZ" sz="1200" kern="1200" dirty="0">
                <a:solidFill>
                  <a:schemeClr val="tx1"/>
                </a:solidFill>
                <a:effectLst/>
                <a:latin typeface="+mn-lt"/>
                <a:ea typeface="+mn-ea"/>
                <a:cs typeface="+mn-cs"/>
              </a:rPr>
              <a:t>The majority of the standards are developed in partnership with Standards Australia. </a:t>
            </a:r>
          </a:p>
          <a:p>
            <a:endParaRPr lang="en-NZ" sz="1200" u="none" strike="noStrike" kern="1200" dirty="0">
              <a:solidFill>
                <a:schemeClr val="tx1"/>
              </a:solidFill>
              <a:effectLst/>
              <a:latin typeface="+mn-lt"/>
              <a:ea typeface="+mn-ea"/>
              <a:cs typeface="+mn-cs"/>
            </a:endParaRPr>
          </a:p>
          <a:p>
            <a:endParaRPr lang="en-NZ" sz="1200" u="none" strike="noStrike"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8</a:t>
            </a:fld>
            <a:endParaRPr lang="en-US" dirty="0"/>
          </a:p>
        </p:txBody>
      </p:sp>
    </p:spTree>
    <p:extLst>
      <p:ext uri="{BB962C8B-B14F-4D97-AF65-F5344CB8AC3E}">
        <p14:creationId xmlns:p14="http://schemas.microsoft.com/office/powerpoint/2010/main" val="102951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a:solidFill>
                  <a:schemeClr val="tx1"/>
                </a:solidFill>
                <a:effectLst/>
                <a:latin typeface="+mn-lt"/>
                <a:ea typeface="+mn-ea"/>
                <a:cs typeface="+mn-cs"/>
              </a:rPr>
              <a:t>WorkSafe is responsible for: </a:t>
            </a:r>
          </a:p>
          <a:p>
            <a:pPr lvl="0" fontAlgn="base"/>
            <a:r>
              <a:rPr lang="en-NZ" sz="1200" u="none" strike="noStrike" kern="1200" dirty="0">
                <a:solidFill>
                  <a:schemeClr val="tx1"/>
                </a:solidFill>
                <a:effectLst/>
                <a:latin typeface="+mn-lt"/>
                <a:ea typeface="+mn-ea"/>
                <a:cs typeface="+mn-cs"/>
              </a:rPr>
              <a:t>the rules that protect people from work-related activities involving hazardous substances </a:t>
            </a:r>
          </a:p>
          <a:p>
            <a:pPr lvl="0" fontAlgn="base"/>
            <a:r>
              <a:rPr lang="en-NZ" sz="1200" u="none" strike="noStrike" kern="1200" dirty="0">
                <a:solidFill>
                  <a:schemeClr val="tx1"/>
                </a:solidFill>
                <a:effectLst/>
                <a:latin typeface="+mn-lt"/>
                <a:ea typeface="+mn-ea"/>
                <a:cs typeface="+mn-cs"/>
              </a:rPr>
              <a:t>enforcing the rules for the ‘downstream’ manufacture, use, handling and storage of hazardous substances in the workplace </a:t>
            </a:r>
          </a:p>
          <a:p>
            <a:pPr lvl="0" fontAlgn="base"/>
            <a:r>
              <a:rPr lang="en-NZ" sz="1200" u="none" strike="noStrike" kern="1200" dirty="0">
                <a:solidFill>
                  <a:schemeClr val="tx1"/>
                </a:solidFill>
                <a:effectLst/>
                <a:latin typeface="+mn-lt"/>
                <a:ea typeface="+mn-ea"/>
                <a:cs typeface="+mn-cs"/>
              </a:rPr>
              <a:t>enforcing the HSNO Act ecotoxic and disposal requirements in the workplace. </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The EPA regulates hazardous substances under the HSNO Act.  </a:t>
            </a:r>
          </a:p>
          <a:p>
            <a:r>
              <a:rPr lang="en-NZ" sz="1200" kern="1200" dirty="0">
                <a:solidFill>
                  <a:schemeClr val="tx1"/>
                </a:solidFill>
                <a:effectLst/>
                <a:latin typeface="+mn-lt"/>
                <a:ea typeface="+mn-ea"/>
                <a:cs typeface="+mn-cs"/>
              </a:rPr>
              <a:t> </a:t>
            </a:r>
          </a:p>
          <a:p>
            <a:r>
              <a:rPr lang="en-NZ" sz="1200" kern="1200" dirty="0">
                <a:solidFill>
                  <a:schemeClr val="tx1"/>
                </a:solidFill>
                <a:effectLst/>
                <a:latin typeface="+mn-lt"/>
                <a:ea typeface="+mn-ea"/>
                <a:cs typeface="+mn-cs"/>
              </a:rPr>
              <a:t>The EPA is responsible for: </a:t>
            </a:r>
          </a:p>
          <a:p>
            <a:pPr lvl="0"/>
            <a:r>
              <a:rPr lang="en-NZ" sz="1200" kern="1200" dirty="0">
                <a:solidFill>
                  <a:schemeClr val="tx1"/>
                </a:solidFill>
                <a:effectLst/>
                <a:latin typeface="+mn-lt"/>
                <a:ea typeface="+mn-ea"/>
                <a:cs typeface="+mn-cs"/>
              </a:rPr>
              <a:t>approving and classifying hazardous substances for use in New Zealand  </a:t>
            </a:r>
          </a:p>
          <a:p>
            <a:pPr lvl="0"/>
            <a:r>
              <a:rPr lang="en-NZ" sz="1200" kern="1200" dirty="0">
                <a:solidFill>
                  <a:schemeClr val="tx1"/>
                </a:solidFill>
                <a:effectLst/>
                <a:latin typeface="+mn-lt"/>
                <a:ea typeface="+mn-ea"/>
                <a:cs typeface="+mn-cs"/>
              </a:rPr>
              <a:t>setting and enforcing the “upstream” rules for importers, manufacturers and suppliers of hazardous substances </a:t>
            </a:r>
          </a:p>
          <a:p>
            <a:pPr lvl="0"/>
            <a:r>
              <a:rPr lang="en-NZ" sz="1200" kern="1200" dirty="0">
                <a:solidFill>
                  <a:schemeClr val="tx1"/>
                </a:solidFill>
                <a:effectLst/>
                <a:latin typeface="+mn-lt"/>
                <a:ea typeface="+mn-ea"/>
                <a:cs typeface="+mn-cs"/>
              </a:rPr>
              <a:t>setting the rules to protect the environment, and people in non-workplaces, from hazardous substances. </a:t>
            </a:r>
          </a:p>
          <a:p>
            <a:endParaRPr lang="en-NZ" dirty="0"/>
          </a:p>
        </p:txBody>
      </p:sp>
      <p:sp>
        <p:nvSpPr>
          <p:cNvPr id="4" name="Slide Number Placeholder 3"/>
          <p:cNvSpPr>
            <a:spLocks noGrp="1"/>
          </p:cNvSpPr>
          <p:nvPr>
            <p:ph type="sldNum" sz="quarter" idx="5"/>
          </p:nvPr>
        </p:nvSpPr>
        <p:spPr/>
        <p:txBody>
          <a:bodyPr/>
          <a:lstStyle/>
          <a:p>
            <a:fld id="{99EDED1C-4656-4CF8-AD34-DC4A65BB3913}" type="slidenum">
              <a:rPr lang="en-US" smtClean="0"/>
              <a:t>9</a:t>
            </a:fld>
            <a:endParaRPr lang="en-US" dirty="0"/>
          </a:p>
        </p:txBody>
      </p:sp>
    </p:spTree>
    <p:extLst>
      <p:ext uri="{BB962C8B-B14F-4D97-AF65-F5344CB8AC3E}">
        <p14:creationId xmlns:p14="http://schemas.microsoft.com/office/powerpoint/2010/main" val="3961067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If you are also on the Health and Safety Committee you have additional responsibilities </a:t>
            </a:r>
          </a:p>
        </p:txBody>
      </p:sp>
      <p:sp>
        <p:nvSpPr>
          <p:cNvPr id="4" name="Slide Number Placeholder 3"/>
          <p:cNvSpPr>
            <a:spLocks noGrp="1"/>
          </p:cNvSpPr>
          <p:nvPr>
            <p:ph type="sldNum" sz="quarter" idx="5"/>
          </p:nvPr>
        </p:nvSpPr>
        <p:spPr/>
        <p:txBody>
          <a:bodyPr/>
          <a:lstStyle/>
          <a:p>
            <a:fld id="{99EDED1C-4656-4CF8-AD34-DC4A65BB3913}" type="slidenum">
              <a:rPr lang="en-US" smtClean="0"/>
              <a:t>10</a:t>
            </a:fld>
            <a:endParaRPr lang="en-US" dirty="0"/>
          </a:p>
        </p:txBody>
      </p:sp>
    </p:spTree>
    <p:extLst>
      <p:ext uri="{BB962C8B-B14F-4D97-AF65-F5344CB8AC3E}">
        <p14:creationId xmlns:p14="http://schemas.microsoft.com/office/powerpoint/2010/main" val="4143898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7403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697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42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31610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1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8399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7418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9669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564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627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535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164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024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332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379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518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249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10/9/2019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226178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worksafe.qld.gov.au/__data/assets/pdf_file/0004/82705/understanding-safety-culture.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hyperlink" Target="https://www.mpi.govt.nz/law-and-policy/legal-overviews/animal-welfare/" TargetMode="External"/><Relationship Id="rId13" Type="http://schemas.openxmlformats.org/officeDocument/2006/relationships/hyperlink" Target="http://www.legislation.govt.nz/act/public/1992/0124/latest/whole.html" TargetMode="External"/><Relationship Id="rId18" Type="http://schemas.openxmlformats.org/officeDocument/2006/relationships/image" Target="../media/image11.PNG"/><Relationship Id="rId3" Type="http://schemas.openxmlformats.org/officeDocument/2006/relationships/hyperlink" Target="http://www.legislation.govt.nz/act/public/2015/0070/latest/DLM5976660.html" TargetMode="External"/><Relationship Id="rId7" Type="http://schemas.openxmlformats.org/officeDocument/2006/relationships/hyperlink" Target="https://www.standards.govt.nz/" TargetMode="External"/><Relationship Id="rId12" Type="http://schemas.openxmlformats.org/officeDocument/2006/relationships/hyperlink" Target="http://www.legislation.govt.nz/regulation/public/2006/0123/latest/DLM382016.html" TargetMode="External"/><Relationship Id="rId17" Type="http://schemas.openxmlformats.org/officeDocument/2006/relationships/hyperlink" Target="http://www.legislation.govt.nz/act/public/1953/0031/72.0/DLM276814.html" TargetMode="External"/><Relationship Id="rId2" Type="http://schemas.openxmlformats.org/officeDocument/2006/relationships/notesSlide" Target="../notesSlides/notesSlide7.xml"/><Relationship Id="rId16" Type="http://schemas.openxmlformats.org/officeDocument/2006/relationships/hyperlink" Target="http://www.legislation.govt.nz/act/public/1991/0069/latest/DLM230265.html" TargetMode="External"/><Relationship Id="rId1" Type="http://schemas.openxmlformats.org/officeDocument/2006/relationships/slideLayout" Target="../slideLayouts/slideLayout2.xml"/><Relationship Id="rId6" Type="http://schemas.openxmlformats.org/officeDocument/2006/relationships/hyperlink" Target="http://www.legislation.govt.nz/act/public/1996/0030/latest/DLM381222.html" TargetMode="External"/><Relationship Id="rId11" Type="http://schemas.openxmlformats.org/officeDocument/2006/relationships/hyperlink" Target="https://worksafe.govt.nz/laws-and-regulations/acts/electricity-act-1992/" TargetMode="External"/><Relationship Id="rId5" Type="http://schemas.openxmlformats.org/officeDocument/2006/relationships/hyperlink" Target="http://www.legislation.govt.nz/regulation/public/2016/0016/latest/DLM6314002.html?src=qs" TargetMode="External"/><Relationship Id="rId15" Type="http://schemas.openxmlformats.org/officeDocument/2006/relationships/hyperlink" Target="http://www.legislation.govt.nz/act/public/1965/0023/latest/DLM372539.html" TargetMode="External"/><Relationship Id="rId10" Type="http://schemas.openxmlformats.org/officeDocument/2006/relationships/hyperlink" Target="https://www.education.govt.nz/our-work/legislation/the-education-update-amendment-act-2017/" TargetMode="External"/><Relationship Id="rId4" Type="http://schemas.openxmlformats.org/officeDocument/2006/relationships/hyperlink" Target="http://www.legislation.govt.nz/regulation/public/2017/0131/latest/DLM7309401.html" TargetMode="External"/><Relationship Id="rId9" Type="http://schemas.openxmlformats.org/officeDocument/2006/relationships/hyperlink" Target="http://www.legislation.govt.nz/act/public/2004/0072/latest/whole.html" TargetMode="External"/><Relationship Id="rId14" Type="http://schemas.openxmlformats.org/officeDocument/2006/relationships/hyperlink" Target="http://www.legislation.govt.nz/act/public/1956/0065/latest/whol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391C69-E52F-4DC0-B51A-0DABC548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2">
            <a:extLst>
              <a:ext uri="{FF2B5EF4-FFF2-40B4-BE49-F238E27FC236}">
                <a16:creationId xmlns:a16="http://schemas.microsoft.com/office/drawing/2014/main" id="{C3C7ED6A-DE7F-4002-9699-B659DE5512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email">
            <a:alphaModFix/>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048390FD-448E-4FF2-AEE8-C46960568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59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Petri Dish">
            <a:extLst>
              <a:ext uri="{FF2B5EF4-FFF2-40B4-BE49-F238E27FC236}">
                <a16:creationId xmlns:a16="http://schemas.microsoft.com/office/drawing/2014/main" id="{D16B27C4-A9C2-4AC4-9DD3-88F63F48E8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57274" y="10"/>
            <a:ext cx="4834726" cy="6857990"/>
          </a:xfrm>
          <a:prstGeom prst="rect">
            <a:avLst/>
          </a:prstGeom>
        </p:spPr>
      </p:pic>
      <p:pic>
        <p:nvPicPr>
          <p:cNvPr id="16" name="Picture 15">
            <a:extLst>
              <a:ext uri="{FF2B5EF4-FFF2-40B4-BE49-F238E27FC236}">
                <a16:creationId xmlns:a16="http://schemas.microsoft.com/office/drawing/2014/main" id="{0BD259F2-A289-4420-B3EB-BBC6A904F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BE7596B-F237-47DD-989E-9D8B0B49B4BB}"/>
              </a:ext>
            </a:extLst>
          </p:cNvPr>
          <p:cNvSpPr>
            <a:spLocks noGrp="1"/>
          </p:cNvSpPr>
          <p:nvPr>
            <p:ph type="ctrTitle"/>
          </p:nvPr>
        </p:nvSpPr>
        <p:spPr>
          <a:xfrm>
            <a:off x="981075" y="1358901"/>
            <a:ext cx="5280026" cy="2730498"/>
          </a:xfrm>
        </p:spPr>
        <p:txBody>
          <a:bodyPr>
            <a:normAutofit/>
          </a:bodyPr>
          <a:lstStyle/>
          <a:p>
            <a:r>
              <a:rPr lang="en-US" dirty="0">
                <a:solidFill>
                  <a:schemeClr val="tx1">
                    <a:lumMod val="65000"/>
                    <a:lumOff val="35000"/>
                  </a:schemeClr>
                </a:solidFill>
              </a:rPr>
              <a:t>Safety in science</a:t>
            </a:r>
          </a:p>
        </p:txBody>
      </p:sp>
      <p:sp>
        <p:nvSpPr>
          <p:cNvPr id="3" name="Subtitle 2">
            <a:extLst>
              <a:ext uri="{FF2B5EF4-FFF2-40B4-BE49-F238E27FC236}">
                <a16:creationId xmlns:a16="http://schemas.microsoft.com/office/drawing/2014/main" id="{6063915B-82A1-4F1C-B5C6-3E18DDD97232}"/>
              </a:ext>
            </a:extLst>
          </p:cNvPr>
          <p:cNvSpPr>
            <a:spLocks noGrp="1"/>
          </p:cNvSpPr>
          <p:nvPr>
            <p:ph type="subTitle" idx="1"/>
          </p:nvPr>
        </p:nvSpPr>
        <p:spPr>
          <a:xfrm>
            <a:off x="981075" y="4165600"/>
            <a:ext cx="5280027" cy="1371599"/>
          </a:xfrm>
        </p:spPr>
        <p:txBody>
          <a:bodyPr>
            <a:normAutofit fontScale="62500" lnSpcReduction="20000"/>
          </a:bodyPr>
          <a:lstStyle/>
          <a:p>
            <a:pPr algn="l"/>
            <a:r>
              <a:rPr lang="en-US" b="1" cap="none" dirty="0"/>
              <a:t>Sabina Cleary</a:t>
            </a:r>
          </a:p>
          <a:p>
            <a:pPr algn="l"/>
            <a:r>
              <a:rPr lang="en-US" b="1" cap="none" dirty="0"/>
              <a:t>Kaha Education </a:t>
            </a:r>
            <a:r>
              <a:rPr lang="en-US" b="1" cap="none" dirty="0">
                <a:sym typeface="Symbol" panose="05050102010706020507" pitchFamily="18" charset="2"/>
              </a:rPr>
              <a:t> NZASE</a:t>
            </a:r>
          </a:p>
          <a:p>
            <a:pPr algn="l"/>
            <a:r>
              <a:rPr lang="en-US" b="1" cap="none" dirty="0">
                <a:sym typeface="Symbol" panose="05050102010706020507" pitchFamily="18" charset="2"/>
              </a:rPr>
              <a:t>Presentation to participants at</a:t>
            </a:r>
          </a:p>
          <a:p>
            <a:pPr algn="l"/>
            <a:r>
              <a:rPr lang="en-US" b="1" cap="none" dirty="0" err="1"/>
              <a:t>ConSTANZ</a:t>
            </a:r>
            <a:r>
              <a:rPr lang="en-US" b="1" cap="none" dirty="0"/>
              <a:t>, Wellington, 10 October 2019</a:t>
            </a:r>
          </a:p>
        </p:txBody>
      </p:sp>
    </p:spTree>
    <p:extLst>
      <p:ext uri="{BB962C8B-B14F-4D97-AF65-F5344CB8AC3E}">
        <p14:creationId xmlns:p14="http://schemas.microsoft.com/office/powerpoint/2010/main" val="264202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78A-4C93-4BDB-BFEE-44FA375BEDD4}"/>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F314EFA2-5B1F-4649-95DB-2DA337835BBD}"/>
              </a:ext>
            </a:extLst>
          </p:cNvPr>
          <p:cNvSpPr>
            <a:spLocks noGrp="1"/>
          </p:cNvSpPr>
          <p:nvPr>
            <p:ph sz="quarter" idx="13"/>
          </p:nvPr>
        </p:nvSpPr>
        <p:spPr/>
        <p:txBody>
          <a:bodyPr/>
          <a:lstStyle/>
          <a:p>
            <a:endParaRPr lang="en-NZ"/>
          </a:p>
        </p:txBody>
      </p:sp>
      <p:pic>
        <p:nvPicPr>
          <p:cNvPr id="5" name="Picture 4">
            <a:extLst>
              <a:ext uri="{FF2B5EF4-FFF2-40B4-BE49-F238E27FC236}">
                <a16:creationId xmlns:a16="http://schemas.microsoft.com/office/drawing/2014/main" id="{769D8041-B25F-4399-8694-DCE76F2456CA}"/>
              </a:ext>
            </a:extLst>
          </p:cNvPr>
          <p:cNvPicPr>
            <a:picLocks noChangeAspect="1"/>
          </p:cNvPicPr>
          <p:nvPr/>
        </p:nvPicPr>
        <p:blipFill>
          <a:blip r:embed="rId3"/>
          <a:stretch>
            <a:fillRect/>
          </a:stretch>
        </p:blipFill>
        <p:spPr>
          <a:xfrm>
            <a:off x="-313" y="219618"/>
            <a:ext cx="12192000" cy="1097878"/>
          </a:xfrm>
          <a:prstGeom prst="rect">
            <a:avLst/>
          </a:prstGeom>
        </p:spPr>
      </p:pic>
      <p:pic>
        <p:nvPicPr>
          <p:cNvPr id="6" name="Picture 5">
            <a:extLst>
              <a:ext uri="{FF2B5EF4-FFF2-40B4-BE49-F238E27FC236}">
                <a16:creationId xmlns:a16="http://schemas.microsoft.com/office/drawing/2014/main" id="{A2C7F7DD-85BB-415F-A8AA-31DF3BA965CF}"/>
              </a:ext>
            </a:extLst>
          </p:cNvPr>
          <p:cNvPicPr>
            <a:picLocks noChangeAspect="1"/>
          </p:cNvPicPr>
          <p:nvPr/>
        </p:nvPicPr>
        <p:blipFill>
          <a:blip r:embed="rId4"/>
          <a:stretch>
            <a:fillRect/>
          </a:stretch>
        </p:blipFill>
        <p:spPr>
          <a:xfrm>
            <a:off x="65001" y="1390154"/>
            <a:ext cx="12192000" cy="1801479"/>
          </a:xfrm>
          <a:prstGeom prst="rect">
            <a:avLst/>
          </a:prstGeom>
        </p:spPr>
      </p:pic>
      <p:pic>
        <p:nvPicPr>
          <p:cNvPr id="7" name="Picture 6">
            <a:extLst>
              <a:ext uri="{FF2B5EF4-FFF2-40B4-BE49-F238E27FC236}">
                <a16:creationId xmlns:a16="http://schemas.microsoft.com/office/drawing/2014/main" id="{086CF22E-577D-45FA-B3F1-CE05AE2AD631}"/>
              </a:ext>
            </a:extLst>
          </p:cNvPr>
          <p:cNvPicPr>
            <a:picLocks noChangeAspect="1"/>
          </p:cNvPicPr>
          <p:nvPr/>
        </p:nvPicPr>
        <p:blipFill>
          <a:blip r:embed="rId5"/>
          <a:stretch>
            <a:fillRect/>
          </a:stretch>
        </p:blipFill>
        <p:spPr>
          <a:xfrm>
            <a:off x="0" y="3230251"/>
            <a:ext cx="12192000" cy="3490354"/>
          </a:xfrm>
          <a:prstGeom prst="rect">
            <a:avLst/>
          </a:prstGeom>
        </p:spPr>
      </p:pic>
      <p:sp>
        <p:nvSpPr>
          <p:cNvPr id="8" name="Oval 7">
            <a:extLst>
              <a:ext uri="{FF2B5EF4-FFF2-40B4-BE49-F238E27FC236}">
                <a16:creationId xmlns:a16="http://schemas.microsoft.com/office/drawing/2014/main" id="{97FD7FB9-5793-44E9-9B6F-29D20FB4CE83}"/>
              </a:ext>
            </a:extLst>
          </p:cNvPr>
          <p:cNvSpPr/>
          <p:nvPr/>
        </p:nvSpPr>
        <p:spPr>
          <a:xfrm>
            <a:off x="-313" y="1267097"/>
            <a:ext cx="1117187" cy="672737"/>
          </a:xfrm>
          <a:custGeom>
            <a:avLst/>
            <a:gdLst>
              <a:gd name="connsiteX0" fmla="*/ 0 w 1117187"/>
              <a:gd name="connsiteY0" fmla="*/ 336369 h 672737"/>
              <a:gd name="connsiteX1" fmla="*/ 558594 w 1117187"/>
              <a:gd name="connsiteY1" fmla="*/ 0 h 672737"/>
              <a:gd name="connsiteX2" fmla="*/ 1117188 w 1117187"/>
              <a:gd name="connsiteY2" fmla="*/ 336369 h 672737"/>
              <a:gd name="connsiteX3" fmla="*/ 558594 w 1117187"/>
              <a:gd name="connsiteY3" fmla="*/ 672738 h 672737"/>
              <a:gd name="connsiteX4" fmla="*/ 0 w 1117187"/>
              <a:gd name="connsiteY4" fmla="*/ 336369 h 672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87" h="672737" extrusionOk="0">
                <a:moveTo>
                  <a:pt x="0" y="336369"/>
                </a:moveTo>
                <a:cubicBezTo>
                  <a:pt x="-79498" y="153999"/>
                  <a:pt x="255443" y="5262"/>
                  <a:pt x="558594" y="0"/>
                </a:cubicBezTo>
                <a:cubicBezTo>
                  <a:pt x="888182" y="43274"/>
                  <a:pt x="1118700" y="196732"/>
                  <a:pt x="1117188" y="336369"/>
                </a:cubicBezTo>
                <a:cubicBezTo>
                  <a:pt x="1086190" y="475373"/>
                  <a:pt x="898283" y="710444"/>
                  <a:pt x="558594" y="672738"/>
                </a:cubicBezTo>
                <a:cubicBezTo>
                  <a:pt x="261442" y="630517"/>
                  <a:pt x="9066" y="539043"/>
                  <a:pt x="0" y="336369"/>
                </a:cubicBezTo>
                <a:close/>
              </a:path>
            </a:pathLst>
          </a:custGeom>
          <a:noFill/>
          <a:ln w="38100">
            <a:extLst>
              <a:ext uri="{C807C97D-BFC1-408E-A445-0C87EB9F89A2}">
                <ask:lineSketchStyleProps xmlns:ask="http://schemas.microsoft.com/office/drawing/2018/sketchyshapes" sd="2650216993">
                  <a:prstGeom prst="ellipse">
                    <a:avLst/>
                  </a:prstGeom>
                  <ask:type>
                    <ask:lineSketchScribble/>
                  </ask:type>
                </ask:lineSketchStyleProps>
              </a:ext>
            </a:extLst>
          </a:ln>
        </p:spPr>
        <p:style>
          <a:lnRef idx="2">
            <a:schemeClr val="accent5"/>
          </a:lnRef>
          <a:fillRef idx="1">
            <a:schemeClr val="lt1"/>
          </a:fillRef>
          <a:effectRef idx="0">
            <a:schemeClr val="accent5"/>
          </a:effectRef>
          <a:fontRef idx="minor">
            <a:schemeClr val="dk1"/>
          </a:fontRef>
        </p:style>
        <p:txBody>
          <a:bodyPr rtlCol="0" anchor="ctr"/>
          <a:lstStyle/>
          <a:p>
            <a:pPr algn="ctr"/>
            <a:endParaRPr lang="en-NZ" dirty="0"/>
          </a:p>
        </p:txBody>
      </p:sp>
    </p:spTree>
    <p:extLst>
      <p:ext uri="{BB962C8B-B14F-4D97-AF65-F5344CB8AC3E}">
        <p14:creationId xmlns:p14="http://schemas.microsoft.com/office/powerpoint/2010/main" val="102379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B727-D92E-4799-A088-6C70AE1F188C}"/>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F73A2869-C57D-40F1-BD5F-FD139DDBD0A5}"/>
              </a:ext>
            </a:extLst>
          </p:cNvPr>
          <p:cNvSpPr>
            <a:spLocks noGrp="1"/>
          </p:cNvSpPr>
          <p:nvPr>
            <p:ph sz="quarter" idx="13"/>
          </p:nvPr>
        </p:nvSpPr>
        <p:spPr/>
        <p:txBody>
          <a:bodyPr/>
          <a:lstStyle/>
          <a:p>
            <a:endParaRPr lang="en-NZ"/>
          </a:p>
        </p:txBody>
      </p:sp>
      <p:pic>
        <p:nvPicPr>
          <p:cNvPr id="4" name="Picture 3">
            <a:extLst>
              <a:ext uri="{FF2B5EF4-FFF2-40B4-BE49-F238E27FC236}">
                <a16:creationId xmlns:a16="http://schemas.microsoft.com/office/drawing/2014/main" id="{02F6A5F9-8C8A-4892-ADCF-3BD83D86425B}"/>
              </a:ext>
            </a:extLst>
          </p:cNvPr>
          <p:cNvPicPr>
            <a:picLocks noChangeAspect="1"/>
          </p:cNvPicPr>
          <p:nvPr/>
        </p:nvPicPr>
        <p:blipFill>
          <a:blip r:embed="rId3"/>
          <a:stretch>
            <a:fillRect/>
          </a:stretch>
        </p:blipFill>
        <p:spPr>
          <a:xfrm>
            <a:off x="913774" y="169817"/>
            <a:ext cx="10611293" cy="6518366"/>
          </a:xfrm>
          <a:prstGeom prst="rect">
            <a:avLst/>
          </a:prstGeom>
        </p:spPr>
      </p:pic>
    </p:spTree>
    <p:extLst>
      <p:ext uri="{BB962C8B-B14F-4D97-AF65-F5344CB8AC3E}">
        <p14:creationId xmlns:p14="http://schemas.microsoft.com/office/powerpoint/2010/main" val="212526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7545-E0B7-48EF-A36F-24B400183CB4}"/>
              </a:ext>
            </a:extLst>
          </p:cNvPr>
          <p:cNvSpPr>
            <a:spLocks noGrp="1"/>
          </p:cNvSpPr>
          <p:nvPr>
            <p:ph type="title"/>
          </p:nvPr>
        </p:nvSpPr>
        <p:spPr>
          <a:xfrm>
            <a:off x="913775" y="618517"/>
            <a:ext cx="10364451" cy="1596177"/>
          </a:xfrm>
          <a:prstGeom prst="rect">
            <a:avLst/>
          </a:prstGeom>
        </p:spPr>
        <p:txBody>
          <a:bodyPr anchor="ctr">
            <a:normAutofit/>
          </a:bodyPr>
          <a:lstStyle/>
          <a:p>
            <a:r>
              <a:rPr lang="en-NZ" dirty="0"/>
              <a:t>Laboratory manager</a:t>
            </a:r>
          </a:p>
        </p:txBody>
      </p:sp>
      <p:pic>
        <p:nvPicPr>
          <p:cNvPr id="4" name="Content Placeholder 3" descr="A screenshot of a cell phone&#10;&#10;Description automatically generated">
            <a:extLst>
              <a:ext uri="{FF2B5EF4-FFF2-40B4-BE49-F238E27FC236}">
                <a16:creationId xmlns:a16="http://schemas.microsoft.com/office/drawing/2014/main" id="{4BA6821F-7A22-4A70-B12F-69404A259E6E}"/>
              </a:ext>
            </a:extLst>
          </p:cNvPr>
          <p:cNvPicPr>
            <a:picLocks noGrp="1" noChangeAspect="1"/>
          </p:cNvPicPr>
          <p:nvPr>
            <p:ph sz="quarter" idx="13"/>
          </p:nvPr>
        </p:nvPicPr>
        <p:blipFill>
          <a:blip r:embed="rId2"/>
          <a:stretch>
            <a:fillRect/>
          </a:stretch>
        </p:blipFill>
        <p:spPr>
          <a:xfrm>
            <a:off x="3981723" y="1736168"/>
            <a:ext cx="8188256" cy="4012170"/>
          </a:xfrm>
          <a:prstGeom prst="rect">
            <a:avLst/>
          </a:prstGeom>
        </p:spPr>
      </p:pic>
      <p:pic>
        <p:nvPicPr>
          <p:cNvPr id="3074" name="Picture 2" descr="Related image">
            <a:extLst>
              <a:ext uri="{FF2B5EF4-FFF2-40B4-BE49-F238E27FC236}">
                <a16:creationId xmlns:a16="http://schemas.microsoft.com/office/drawing/2014/main" id="{4B63F6E4-7B46-4659-8B0D-3DB8B6C74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5" y="2214694"/>
            <a:ext cx="3341688" cy="33416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56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74F1-9A9F-4262-B45F-0822FD8CD80C}"/>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364E7775-9C49-4ED7-9AB8-4F7419DB1F0F}"/>
              </a:ext>
            </a:extLst>
          </p:cNvPr>
          <p:cNvSpPr>
            <a:spLocks noGrp="1"/>
          </p:cNvSpPr>
          <p:nvPr>
            <p:ph sz="quarter" idx="13"/>
          </p:nvPr>
        </p:nvSpPr>
        <p:spPr/>
        <p:txBody>
          <a:bodyPr/>
          <a:lstStyle/>
          <a:p>
            <a:endParaRPr lang="en-NZ"/>
          </a:p>
        </p:txBody>
      </p:sp>
      <p:pic>
        <p:nvPicPr>
          <p:cNvPr id="4" name="Picture 3">
            <a:extLst>
              <a:ext uri="{FF2B5EF4-FFF2-40B4-BE49-F238E27FC236}">
                <a16:creationId xmlns:a16="http://schemas.microsoft.com/office/drawing/2014/main" id="{9B48C045-F336-4E9B-92E1-92BC8FA54A58}"/>
              </a:ext>
            </a:extLst>
          </p:cNvPr>
          <p:cNvPicPr>
            <a:picLocks noChangeAspect="1"/>
          </p:cNvPicPr>
          <p:nvPr/>
        </p:nvPicPr>
        <p:blipFill>
          <a:blip r:embed="rId3"/>
          <a:stretch>
            <a:fillRect/>
          </a:stretch>
        </p:blipFill>
        <p:spPr>
          <a:xfrm>
            <a:off x="913774" y="804015"/>
            <a:ext cx="11278226" cy="5712827"/>
          </a:xfrm>
          <a:prstGeom prst="rect">
            <a:avLst/>
          </a:prstGeom>
        </p:spPr>
      </p:pic>
    </p:spTree>
    <p:extLst>
      <p:ext uri="{BB962C8B-B14F-4D97-AF65-F5344CB8AC3E}">
        <p14:creationId xmlns:p14="http://schemas.microsoft.com/office/powerpoint/2010/main" val="75165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C8491-2A59-4970-978E-6DC7637208A8}"/>
              </a:ext>
            </a:extLst>
          </p:cNvPr>
          <p:cNvSpPr>
            <a:spLocks noGrp="1"/>
          </p:cNvSpPr>
          <p:nvPr>
            <p:ph type="title"/>
          </p:nvPr>
        </p:nvSpPr>
        <p:spPr>
          <a:xfrm>
            <a:off x="913775" y="609600"/>
            <a:ext cx="3935688" cy="2023252"/>
          </a:xfrm>
          <a:prstGeom prst="rect">
            <a:avLst/>
          </a:prstGeom>
        </p:spPr>
        <p:txBody>
          <a:bodyPr anchor="b">
            <a:normAutofit/>
          </a:bodyPr>
          <a:lstStyle/>
          <a:p>
            <a:r>
              <a:rPr lang="en-NZ" dirty="0"/>
              <a:t>Inventory</a:t>
            </a:r>
          </a:p>
        </p:txBody>
      </p:sp>
      <p:pic>
        <p:nvPicPr>
          <p:cNvPr id="4" name="Picture 3">
            <a:extLst>
              <a:ext uri="{FF2B5EF4-FFF2-40B4-BE49-F238E27FC236}">
                <a16:creationId xmlns:a16="http://schemas.microsoft.com/office/drawing/2014/main" id="{2C591AEB-0C7A-4F3A-A87B-50207FB769F7}"/>
              </a:ext>
            </a:extLst>
          </p:cNvPr>
          <p:cNvPicPr>
            <a:picLocks noChangeAspect="1"/>
          </p:cNvPicPr>
          <p:nvPr/>
        </p:nvPicPr>
        <p:blipFill>
          <a:blip r:embed="rId3"/>
          <a:stretch>
            <a:fillRect/>
          </a:stretch>
        </p:blipFill>
        <p:spPr>
          <a:xfrm>
            <a:off x="4849463" y="119235"/>
            <a:ext cx="5461112" cy="66195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descr="A close up of a sign&#10;&#10;Description automatically generated">
            <a:extLst>
              <a:ext uri="{FF2B5EF4-FFF2-40B4-BE49-F238E27FC236}">
                <a16:creationId xmlns:a16="http://schemas.microsoft.com/office/drawing/2014/main" id="{2DFCE5C1-FE80-4903-8264-07B3BA4AE6CA}"/>
              </a:ext>
            </a:extLst>
          </p:cNvPr>
          <p:cNvPicPr>
            <a:picLocks noChangeAspect="1"/>
          </p:cNvPicPr>
          <p:nvPr/>
        </p:nvPicPr>
        <p:blipFill>
          <a:blip r:embed="rId4"/>
          <a:stretch>
            <a:fillRect/>
          </a:stretch>
        </p:blipFill>
        <p:spPr>
          <a:xfrm>
            <a:off x="1742958" y="2986057"/>
            <a:ext cx="2257082" cy="2067053"/>
          </a:xfrm>
          <a:prstGeom prst="rect">
            <a:avLst/>
          </a:prstGeom>
        </p:spPr>
      </p:pic>
    </p:spTree>
    <p:extLst>
      <p:ext uri="{BB962C8B-B14F-4D97-AF65-F5344CB8AC3E}">
        <p14:creationId xmlns:p14="http://schemas.microsoft.com/office/powerpoint/2010/main" val="376850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5BAC923D-2813-4F13-A14E-3190889C1432}"/>
              </a:ext>
            </a:extLst>
          </p:cNvPr>
          <p:cNvPicPr>
            <a:picLocks noChangeAspect="1"/>
          </p:cNvPicPr>
          <p:nvPr/>
        </p:nvPicPr>
        <p:blipFill>
          <a:blip r:embed="rId3"/>
          <a:stretch>
            <a:fillRect/>
          </a:stretch>
        </p:blipFill>
        <p:spPr>
          <a:xfrm>
            <a:off x="4792080" y="708217"/>
            <a:ext cx="2607839" cy="259866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BD56180-96FD-4BF9-BFB3-9A0CD9F0D200}"/>
              </a:ext>
            </a:extLst>
          </p:cNvPr>
          <p:cNvPicPr>
            <a:picLocks noChangeAspect="1"/>
          </p:cNvPicPr>
          <p:nvPr/>
        </p:nvPicPr>
        <p:blipFill>
          <a:blip r:embed="rId4"/>
          <a:stretch>
            <a:fillRect/>
          </a:stretch>
        </p:blipFill>
        <p:spPr>
          <a:xfrm>
            <a:off x="2262281" y="3306884"/>
            <a:ext cx="2593933" cy="2593933"/>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id="{90527192-9C6F-4439-ABAF-C499B490359C}"/>
              </a:ext>
            </a:extLst>
          </p:cNvPr>
          <p:cNvPicPr>
            <a:picLocks noChangeAspect="1"/>
          </p:cNvPicPr>
          <p:nvPr/>
        </p:nvPicPr>
        <p:blipFill>
          <a:blip r:embed="rId5"/>
          <a:stretch>
            <a:fillRect/>
          </a:stretch>
        </p:blipFill>
        <p:spPr>
          <a:xfrm>
            <a:off x="7213768" y="3302035"/>
            <a:ext cx="2468255" cy="2603632"/>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66FDEC63-FBFA-4483-888F-695B8F0E3D9B}"/>
              </a:ext>
            </a:extLst>
          </p:cNvPr>
          <p:cNvPicPr>
            <a:picLocks noChangeAspect="1"/>
          </p:cNvPicPr>
          <p:nvPr/>
        </p:nvPicPr>
        <p:blipFill>
          <a:blip r:embed="rId6"/>
          <a:stretch>
            <a:fillRect/>
          </a:stretch>
        </p:blipFill>
        <p:spPr>
          <a:xfrm rot="19843291">
            <a:off x="4796393" y="3299061"/>
            <a:ext cx="2413062" cy="3171452"/>
          </a:xfrm>
          <a:prstGeom prst="rect">
            <a:avLst/>
          </a:prstGeom>
          <a:ln>
            <a:noFill/>
          </a:ln>
          <a:effectLst>
            <a:softEdge rad="112500"/>
          </a:effectLst>
        </p:spPr>
      </p:pic>
      <p:sp>
        <p:nvSpPr>
          <p:cNvPr id="3" name="Speech Bubble: Rectangle 2">
            <a:extLst>
              <a:ext uri="{FF2B5EF4-FFF2-40B4-BE49-F238E27FC236}">
                <a16:creationId xmlns:a16="http://schemas.microsoft.com/office/drawing/2014/main" id="{CE9E3C9A-9456-4062-9AD8-C35F5EC1E80F}"/>
              </a:ext>
            </a:extLst>
          </p:cNvPr>
          <p:cNvSpPr/>
          <p:nvPr/>
        </p:nvSpPr>
        <p:spPr>
          <a:xfrm>
            <a:off x="124097" y="91440"/>
            <a:ext cx="4526280" cy="1862947"/>
          </a:xfrm>
          <a:custGeom>
            <a:avLst/>
            <a:gdLst>
              <a:gd name="connsiteX0" fmla="*/ 0 w 4526280"/>
              <a:gd name="connsiteY0" fmla="*/ 0 h 1862947"/>
              <a:gd name="connsiteX1" fmla="*/ 2640330 w 4526280"/>
              <a:gd name="connsiteY1" fmla="*/ 0 h 1862947"/>
              <a:gd name="connsiteX2" fmla="*/ 2640330 w 4526280"/>
              <a:gd name="connsiteY2" fmla="*/ 0 h 1862947"/>
              <a:gd name="connsiteX3" fmla="*/ 3771900 w 4526280"/>
              <a:gd name="connsiteY3" fmla="*/ 0 h 1862947"/>
              <a:gd name="connsiteX4" fmla="*/ 4526280 w 4526280"/>
              <a:gd name="connsiteY4" fmla="*/ 0 h 1862947"/>
              <a:gd name="connsiteX5" fmla="*/ 4526280 w 4526280"/>
              <a:gd name="connsiteY5" fmla="*/ 1086719 h 1862947"/>
              <a:gd name="connsiteX6" fmla="*/ 4526280 w 4526280"/>
              <a:gd name="connsiteY6" fmla="*/ 1086719 h 1862947"/>
              <a:gd name="connsiteX7" fmla="*/ 4526280 w 4526280"/>
              <a:gd name="connsiteY7" fmla="*/ 1552456 h 1862947"/>
              <a:gd name="connsiteX8" fmla="*/ 4526280 w 4526280"/>
              <a:gd name="connsiteY8" fmla="*/ 1862947 h 1862947"/>
              <a:gd name="connsiteX9" fmla="*/ 3771900 w 4526280"/>
              <a:gd name="connsiteY9" fmla="*/ 1862947 h 1862947"/>
              <a:gd name="connsiteX10" fmla="*/ 4840630 w 4526280"/>
              <a:gd name="connsiteY10" fmla="*/ 2448341 h 1862947"/>
              <a:gd name="connsiteX11" fmla="*/ 2640330 w 4526280"/>
              <a:gd name="connsiteY11" fmla="*/ 1862947 h 1862947"/>
              <a:gd name="connsiteX12" fmla="*/ 0 w 4526280"/>
              <a:gd name="connsiteY12" fmla="*/ 1862947 h 1862947"/>
              <a:gd name="connsiteX13" fmla="*/ 0 w 4526280"/>
              <a:gd name="connsiteY13" fmla="*/ 1552456 h 1862947"/>
              <a:gd name="connsiteX14" fmla="*/ 0 w 4526280"/>
              <a:gd name="connsiteY14" fmla="*/ 1086719 h 1862947"/>
              <a:gd name="connsiteX15" fmla="*/ 0 w 4526280"/>
              <a:gd name="connsiteY15" fmla="*/ 1086719 h 1862947"/>
              <a:gd name="connsiteX16" fmla="*/ 0 w 4526280"/>
              <a:gd name="connsiteY16" fmla="*/ 0 h 18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6280" h="1862947" fill="none" extrusionOk="0">
                <a:moveTo>
                  <a:pt x="0" y="0"/>
                </a:moveTo>
                <a:cubicBezTo>
                  <a:pt x="279459" y="-127532"/>
                  <a:pt x="1672181" y="16145"/>
                  <a:pt x="2640330" y="0"/>
                </a:cubicBezTo>
                <a:lnTo>
                  <a:pt x="2640330" y="0"/>
                </a:lnTo>
                <a:cubicBezTo>
                  <a:pt x="2837945" y="92681"/>
                  <a:pt x="3615485" y="93895"/>
                  <a:pt x="3771900" y="0"/>
                </a:cubicBezTo>
                <a:cubicBezTo>
                  <a:pt x="4076199" y="44062"/>
                  <a:pt x="4206219" y="-49460"/>
                  <a:pt x="4526280" y="0"/>
                </a:cubicBezTo>
                <a:cubicBezTo>
                  <a:pt x="4531437" y="415475"/>
                  <a:pt x="4511586" y="792890"/>
                  <a:pt x="4526280" y="1086719"/>
                </a:cubicBezTo>
                <a:lnTo>
                  <a:pt x="4526280" y="1086719"/>
                </a:lnTo>
                <a:cubicBezTo>
                  <a:pt x="4567385" y="1289360"/>
                  <a:pt x="4492730" y="1370080"/>
                  <a:pt x="4526280" y="1552456"/>
                </a:cubicBezTo>
                <a:cubicBezTo>
                  <a:pt x="4550145" y="1640313"/>
                  <a:pt x="4499804" y="1814472"/>
                  <a:pt x="4526280" y="1862947"/>
                </a:cubicBezTo>
                <a:cubicBezTo>
                  <a:pt x="4193335" y="1857724"/>
                  <a:pt x="4019675" y="1851973"/>
                  <a:pt x="3771900" y="1862947"/>
                </a:cubicBezTo>
                <a:cubicBezTo>
                  <a:pt x="3920736" y="2052526"/>
                  <a:pt x="4465698" y="2246348"/>
                  <a:pt x="4840630" y="2448341"/>
                </a:cubicBezTo>
                <a:cubicBezTo>
                  <a:pt x="3799600" y="2231692"/>
                  <a:pt x="3674030" y="2199938"/>
                  <a:pt x="2640330" y="1862947"/>
                </a:cubicBezTo>
                <a:cubicBezTo>
                  <a:pt x="2117815" y="1781868"/>
                  <a:pt x="1071314" y="1864625"/>
                  <a:pt x="0" y="1862947"/>
                </a:cubicBezTo>
                <a:cubicBezTo>
                  <a:pt x="27350" y="1823749"/>
                  <a:pt x="-19163" y="1650727"/>
                  <a:pt x="0" y="1552456"/>
                </a:cubicBezTo>
                <a:cubicBezTo>
                  <a:pt x="-33179" y="1433148"/>
                  <a:pt x="20268" y="1202884"/>
                  <a:pt x="0" y="1086719"/>
                </a:cubicBezTo>
                <a:lnTo>
                  <a:pt x="0" y="1086719"/>
                </a:lnTo>
                <a:cubicBezTo>
                  <a:pt x="-53701" y="874154"/>
                  <a:pt x="-22486" y="506075"/>
                  <a:pt x="0" y="0"/>
                </a:cubicBezTo>
                <a:close/>
              </a:path>
              <a:path w="4526280" h="1862947" stroke="0" extrusionOk="0">
                <a:moveTo>
                  <a:pt x="0" y="0"/>
                </a:moveTo>
                <a:cubicBezTo>
                  <a:pt x="479666" y="152125"/>
                  <a:pt x="2046884" y="14162"/>
                  <a:pt x="2640330" y="0"/>
                </a:cubicBezTo>
                <a:lnTo>
                  <a:pt x="2640330" y="0"/>
                </a:lnTo>
                <a:cubicBezTo>
                  <a:pt x="3045041" y="24862"/>
                  <a:pt x="3376448" y="-63227"/>
                  <a:pt x="3771900" y="0"/>
                </a:cubicBezTo>
                <a:cubicBezTo>
                  <a:pt x="3967375" y="-16792"/>
                  <a:pt x="4265921" y="-48494"/>
                  <a:pt x="4526280" y="0"/>
                </a:cubicBezTo>
                <a:cubicBezTo>
                  <a:pt x="4580523" y="278418"/>
                  <a:pt x="4525433" y="802513"/>
                  <a:pt x="4526280" y="1086719"/>
                </a:cubicBezTo>
                <a:lnTo>
                  <a:pt x="4526280" y="1086719"/>
                </a:lnTo>
                <a:cubicBezTo>
                  <a:pt x="4564913" y="1277904"/>
                  <a:pt x="4557345" y="1355176"/>
                  <a:pt x="4526280" y="1552456"/>
                </a:cubicBezTo>
                <a:cubicBezTo>
                  <a:pt x="4509462" y="1590418"/>
                  <a:pt x="4503413" y="1714730"/>
                  <a:pt x="4526280" y="1862947"/>
                </a:cubicBezTo>
                <a:cubicBezTo>
                  <a:pt x="4174172" y="1823807"/>
                  <a:pt x="3944347" y="1900954"/>
                  <a:pt x="3771900" y="1862947"/>
                </a:cubicBezTo>
                <a:cubicBezTo>
                  <a:pt x="3842266" y="2019808"/>
                  <a:pt x="4581104" y="2354882"/>
                  <a:pt x="4840630" y="2448341"/>
                </a:cubicBezTo>
                <a:cubicBezTo>
                  <a:pt x="4204798" y="2194132"/>
                  <a:pt x="2878734" y="2040765"/>
                  <a:pt x="2640330" y="1862947"/>
                </a:cubicBezTo>
                <a:cubicBezTo>
                  <a:pt x="1734158" y="1716941"/>
                  <a:pt x="1017882" y="1780023"/>
                  <a:pt x="0" y="1862947"/>
                </a:cubicBezTo>
                <a:cubicBezTo>
                  <a:pt x="6074" y="1786088"/>
                  <a:pt x="7039" y="1680075"/>
                  <a:pt x="0" y="1552456"/>
                </a:cubicBezTo>
                <a:cubicBezTo>
                  <a:pt x="-31391" y="1336773"/>
                  <a:pt x="-37386" y="1195616"/>
                  <a:pt x="0" y="1086719"/>
                </a:cubicBezTo>
                <a:lnTo>
                  <a:pt x="0" y="1086719"/>
                </a:lnTo>
                <a:cubicBezTo>
                  <a:pt x="-92389" y="746234"/>
                  <a:pt x="-55872" y="286023"/>
                  <a:pt x="0" y="0"/>
                </a:cubicBezTo>
                <a:close/>
              </a:path>
            </a:pathLst>
          </a:custGeom>
          <a:solidFill>
            <a:schemeClr val="bg1">
              <a:lumMod val="95000"/>
            </a:schemeClr>
          </a:solidFill>
          <a:ln w="28575">
            <a:solidFill>
              <a:schemeClr val="tx1">
                <a:lumMod val="50000"/>
                <a:lumOff val="50000"/>
              </a:schemeClr>
            </a:solidFill>
            <a:extLst>
              <a:ext uri="{C807C97D-BFC1-408E-A445-0C87EB9F89A2}">
                <ask:lineSketchStyleProps xmlns:ask="http://schemas.microsoft.com/office/drawing/2018/sketchyshapes" sd="2640294349">
                  <a:prstGeom prst="wedgeRectCallout">
                    <a:avLst>
                      <a:gd name="adj1" fmla="val 56945"/>
                      <a:gd name="adj2" fmla="val 81423"/>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NZ" dirty="0"/>
              <a:t>provide important information about hazardous substances</a:t>
            </a:r>
          </a:p>
          <a:p>
            <a:pPr marL="285750" indent="-285750">
              <a:buFont typeface="Arial" panose="020B0604020202020204" pitchFamily="34" charset="0"/>
              <a:buChar char="•"/>
            </a:pPr>
            <a:r>
              <a:rPr lang="en-NZ" dirty="0"/>
              <a:t>mandatory to have a current SDS for each of the hazardous substances in your school </a:t>
            </a:r>
          </a:p>
          <a:p>
            <a:pPr marL="285750" indent="-285750">
              <a:buFont typeface="Arial" panose="020B0604020202020204" pitchFamily="34" charset="0"/>
              <a:buChar char="•"/>
            </a:pPr>
            <a:r>
              <a:rPr lang="en-NZ" dirty="0"/>
              <a:t>must be provided by supplier </a:t>
            </a:r>
          </a:p>
          <a:p>
            <a:endParaRPr lang="en-NZ" dirty="0"/>
          </a:p>
        </p:txBody>
      </p:sp>
      <p:sp>
        <p:nvSpPr>
          <p:cNvPr id="4" name="Speech Bubble: Rectangle 3">
            <a:extLst>
              <a:ext uri="{FF2B5EF4-FFF2-40B4-BE49-F238E27FC236}">
                <a16:creationId xmlns:a16="http://schemas.microsoft.com/office/drawing/2014/main" id="{C1E55BCD-987F-4801-86EC-EFEA436C3346}"/>
              </a:ext>
            </a:extLst>
          </p:cNvPr>
          <p:cNvSpPr/>
          <p:nvPr/>
        </p:nvSpPr>
        <p:spPr>
          <a:xfrm>
            <a:off x="100524" y="3840480"/>
            <a:ext cx="1965960" cy="2769326"/>
          </a:xfrm>
          <a:custGeom>
            <a:avLst/>
            <a:gdLst>
              <a:gd name="connsiteX0" fmla="*/ 0 w 1965960"/>
              <a:gd name="connsiteY0" fmla="*/ 0 h 2769326"/>
              <a:gd name="connsiteX1" fmla="*/ 561937 w 1965960"/>
              <a:gd name="connsiteY1" fmla="*/ 0 h 2769326"/>
              <a:gd name="connsiteX2" fmla="*/ 1146810 w 1965960"/>
              <a:gd name="connsiteY2" fmla="*/ 0 h 2769326"/>
              <a:gd name="connsiteX3" fmla="*/ 1146810 w 1965960"/>
              <a:gd name="connsiteY3" fmla="*/ 0 h 2769326"/>
              <a:gd name="connsiteX4" fmla="*/ 1638300 w 1965960"/>
              <a:gd name="connsiteY4" fmla="*/ 0 h 2769326"/>
              <a:gd name="connsiteX5" fmla="*/ 1965960 w 1965960"/>
              <a:gd name="connsiteY5" fmla="*/ 0 h 2769326"/>
              <a:gd name="connsiteX6" fmla="*/ 1965960 w 1965960"/>
              <a:gd name="connsiteY6" fmla="*/ 538480 h 2769326"/>
              <a:gd name="connsiteX7" fmla="*/ 1965960 w 1965960"/>
              <a:gd name="connsiteY7" fmla="*/ 1060806 h 2769326"/>
              <a:gd name="connsiteX8" fmla="*/ 1965960 w 1965960"/>
              <a:gd name="connsiteY8" fmla="*/ 1615440 h 2769326"/>
              <a:gd name="connsiteX9" fmla="*/ 2335443 w 1965960"/>
              <a:gd name="connsiteY9" fmla="*/ 1703440 h 2769326"/>
              <a:gd name="connsiteX10" fmla="*/ 2147007 w 1965960"/>
              <a:gd name="connsiteY10" fmla="*/ 2011649 h 2769326"/>
              <a:gd name="connsiteX11" fmla="*/ 1965960 w 1965960"/>
              <a:gd name="connsiteY11" fmla="*/ 2307772 h 2769326"/>
              <a:gd name="connsiteX12" fmla="*/ 1965960 w 1965960"/>
              <a:gd name="connsiteY12" fmla="*/ 2769326 h 2769326"/>
              <a:gd name="connsiteX13" fmla="*/ 1638300 w 1965960"/>
              <a:gd name="connsiteY13" fmla="*/ 2769326 h 2769326"/>
              <a:gd name="connsiteX14" fmla="*/ 1146810 w 1965960"/>
              <a:gd name="connsiteY14" fmla="*/ 2769326 h 2769326"/>
              <a:gd name="connsiteX15" fmla="*/ 1146810 w 1965960"/>
              <a:gd name="connsiteY15" fmla="*/ 2769326 h 2769326"/>
              <a:gd name="connsiteX16" fmla="*/ 607809 w 1965960"/>
              <a:gd name="connsiteY16" fmla="*/ 2769326 h 2769326"/>
              <a:gd name="connsiteX17" fmla="*/ 0 w 1965960"/>
              <a:gd name="connsiteY17" fmla="*/ 2769326 h 2769326"/>
              <a:gd name="connsiteX18" fmla="*/ 0 w 1965960"/>
              <a:gd name="connsiteY18" fmla="*/ 2307772 h 2769326"/>
              <a:gd name="connsiteX19" fmla="*/ 0 w 1965960"/>
              <a:gd name="connsiteY19" fmla="*/ 1615440 h 2769326"/>
              <a:gd name="connsiteX20" fmla="*/ 0 w 1965960"/>
              <a:gd name="connsiteY20" fmla="*/ 1615440 h 2769326"/>
              <a:gd name="connsiteX21" fmla="*/ 0 w 1965960"/>
              <a:gd name="connsiteY21" fmla="*/ 1060806 h 2769326"/>
              <a:gd name="connsiteX22" fmla="*/ 0 w 1965960"/>
              <a:gd name="connsiteY22" fmla="*/ 522326 h 2769326"/>
              <a:gd name="connsiteX23" fmla="*/ 0 w 1965960"/>
              <a:gd name="connsiteY23" fmla="*/ 0 h 276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65960" h="2769326" fill="none" extrusionOk="0">
                <a:moveTo>
                  <a:pt x="0" y="0"/>
                </a:moveTo>
                <a:cubicBezTo>
                  <a:pt x="270545" y="-19468"/>
                  <a:pt x="343497" y="4198"/>
                  <a:pt x="561937" y="0"/>
                </a:cubicBezTo>
                <a:cubicBezTo>
                  <a:pt x="780377" y="-4198"/>
                  <a:pt x="908122" y="22407"/>
                  <a:pt x="1146810" y="0"/>
                </a:cubicBezTo>
                <a:lnTo>
                  <a:pt x="1146810" y="0"/>
                </a:lnTo>
                <a:cubicBezTo>
                  <a:pt x="1294261" y="6576"/>
                  <a:pt x="1437506" y="-3504"/>
                  <a:pt x="1638300" y="0"/>
                </a:cubicBezTo>
                <a:cubicBezTo>
                  <a:pt x="1739912" y="-13698"/>
                  <a:pt x="1853234" y="7583"/>
                  <a:pt x="1965960" y="0"/>
                </a:cubicBezTo>
                <a:cubicBezTo>
                  <a:pt x="1954940" y="254145"/>
                  <a:pt x="1971522" y="409413"/>
                  <a:pt x="1965960" y="538480"/>
                </a:cubicBezTo>
                <a:cubicBezTo>
                  <a:pt x="1960398" y="667547"/>
                  <a:pt x="1959282" y="833005"/>
                  <a:pt x="1965960" y="1060806"/>
                </a:cubicBezTo>
                <a:cubicBezTo>
                  <a:pt x="1972638" y="1288607"/>
                  <a:pt x="1938352" y="1425667"/>
                  <a:pt x="1965960" y="1615440"/>
                </a:cubicBezTo>
                <a:cubicBezTo>
                  <a:pt x="2153628" y="1642801"/>
                  <a:pt x="2174521" y="1671209"/>
                  <a:pt x="2335443" y="1703440"/>
                </a:cubicBezTo>
                <a:cubicBezTo>
                  <a:pt x="2292044" y="1802068"/>
                  <a:pt x="2237960" y="1865207"/>
                  <a:pt x="2147007" y="2011649"/>
                </a:cubicBezTo>
                <a:cubicBezTo>
                  <a:pt x="2056053" y="2158091"/>
                  <a:pt x="2026553" y="2195765"/>
                  <a:pt x="1965960" y="2307772"/>
                </a:cubicBezTo>
                <a:cubicBezTo>
                  <a:pt x="1946825" y="2504979"/>
                  <a:pt x="1974005" y="2610403"/>
                  <a:pt x="1965960" y="2769326"/>
                </a:cubicBezTo>
                <a:cubicBezTo>
                  <a:pt x="1868558" y="2753367"/>
                  <a:pt x="1723167" y="2783853"/>
                  <a:pt x="1638300" y="2769326"/>
                </a:cubicBezTo>
                <a:cubicBezTo>
                  <a:pt x="1449955" y="2779106"/>
                  <a:pt x="1387090" y="2747569"/>
                  <a:pt x="1146810" y="2769326"/>
                </a:cubicBezTo>
                <a:lnTo>
                  <a:pt x="1146810" y="2769326"/>
                </a:lnTo>
                <a:cubicBezTo>
                  <a:pt x="980605" y="2791492"/>
                  <a:pt x="784539" y="2759371"/>
                  <a:pt x="607809" y="2769326"/>
                </a:cubicBezTo>
                <a:cubicBezTo>
                  <a:pt x="431079" y="2779281"/>
                  <a:pt x="289116" y="2776461"/>
                  <a:pt x="0" y="2769326"/>
                </a:cubicBezTo>
                <a:cubicBezTo>
                  <a:pt x="16036" y="2556902"/>
                  <a:pt x="-12935" y="2516320"/>
                  <a:pt x="0" y="2307772"/>
                </a:cubicBezTo>
                <a:cubicBezTo>
                  <a:pt x="29237" y="2025091"/>
                  <a:pt x="11183" y="1830064"/>
                  <a:pt x="0" y="1615440"/>
                </a:cubicBezTo>
                <a:lnTo>
                  <a:pt x="0" y="1615440"/>
                </a:lnTo>
                <a:cubicBezTo>
                  <a:pt x="9813" y="1366856"/>
                  <a:pt x="4162" y="1186931"/>
                  <a:pt x="0" y="1060806"/>
                </a:cubicBezTo>
                <a:cubicBezTo>
                  <a:pt x="-4162" y="934681"/>
                  <a:pt x="2081" y="753343"/>
                  <a:pt x="0" y="522326"/>
                </a:cubicBezTo>
                <a:cubicBezTo>
                  <a:pt x="-2081" y="291309"/>
                  <a:pt x="8515" y="168636"/>
                  <a:pt x="0" y="0"/>
                </a:cubicBezTo>
                <a:close/>
              </a:path>
              <a:path w="1965960" h="2769326" stroke="0" extrusionOk="0">
                <a:moveTo>
                  <a:pt x="0" y="0"/>
                </a:moveTo>
                <a:cubicBezTo>
                  <a:pt x="279668" y="-28072"/>
                  <a:pt x="336049" y="-23423"/>
                  <a:pt x="561937" y="0"/>
                </a:cubicBezTo>
                <a:cubicBezTo>
                  <a:pt x="787825" y="23423"/>
                  <a:pt x="979365" y="17667"/>
                  <a:pt x="1146810" y="0"/>
                </a:cubicBezTo>
                <a:lnTo>
                  <a:pt x="1146810" y="0"/>
                </a:lnTo>
                <a:cubicBezTo>
                  <a:pt x="1314844" y="4581"/>
                  <a:pt x="1483475" y="11391"/>
                  <a:pt x="1638300" y="0"/>
                </a:cubicBezTo>
                <a:cubicBezTo>
                  <a:pt x="1748005" y="7229"/>
                  <a:pt x="1867557" y="9362"/>
                  <a:pt x="1965960" y="0"/>
                </a:cubicBezTo>
                <a:cubicBezTo>
                  <a:pt x="1943908" y="138199"/>
                  <a:pt x="1944792" y="255738"/>
                  <a:pt x="1965960" y="490017"/>
                </a:cubicBezTo>
                <a:cubicBezTo>
                  <a:pt x="1987128" y="724296"/>
                  <a:pt x="1968522" y="760032"/>
                  <a:pt x="1965960" y="1028497"/>
                </a:cubicBezTo>
                <a:cubicBezTo>
                  <a:pt x="1963398" y="1296962"/>
                  <a:pt x="1962243" y="1497826"/>
                  <a:pt x="1965960" y="1615440"/>
                </a:cubicBezTo>
                <a:cubicBezTo>
                  <a:pt x="2043623" y="1627272"/>
                  <a:pt x="2237251" y="1680365"/>
                  <a:pt x="2335443" y="1703440"/>
                </a:cubicBezTo>
                <a:cubicBezTo>
                  <a:pt x="2261998" y="1852517"/>
                  <a:pt x="2184470" y="1927444"/>
                  <a:pt x="2158091" y="1993519"/>
                </a:cubicBezTo>
                <a:cubicBezTo>
                  <a:pt x="2131712" y="2059594"/>
                  <a:pt x="2033216" y="2208883"/>
                  <a:pt x="1965960" y="2307772"/>
                </a:cubicBezTo>
                <a:cubicBezTo>
                  <a:pt x="1965109" y="2442515"/>
                  <a:pt x="1979148" y="2648598"/>
                  <a:pt x="1965960" y="2769326"/>
                </a:cubicBezTo>
                <a:cubicBezTo>
                  <a:pt x="1831385" y="2783233"/>
                  <a:pt x="1718565" y="2772344"/>
                  <a:pt x="1638300" y="2769326"/>
                </a:cubicBezTo>
                <a:cubicBezTo>
                  <a:pt x="1412682" y="2778171"/>
                  <a:pt x="1263308" y="2755072"/>
                  <a:pt x="1146810" y="2769326"/>
                </a:cubicBezTo>
                <a:lnTo>
                  <a:pt x="1146810" y="2769326"/>
                </a:lnTo>
                <a:cubicBezTo>
                  <a:pt x="938919" y="2780078"/>
                  <a:pt x="792847" y="2764587"/>
                  <a:pt x="596341" y="2769326"/>
                </a:cubicBezTo>
                <a:cubicBezTo>
                  <a:pt x="399835" y="2774065"/>
                  <a:pt x="228430" y="2775519"/>
                  <a:pt x="0" y="2769326"/>
                </a:cubicBezTo>
                <a:cubicBezTo>
                  <a:pt x="-6086" y="2593529"/>
                  <a:pt x="-1050" y="2495078"/>
                  <a:pt x="0" y="2307772"/>
                </a:cubicBezTo>
                <a:cubicBezTo>
                  <a:pt x="-21253" y="1972689"/>
                  <a:pt x="14952" y="1809435"/>
                  <a:pt x="0" y="1615440"/>
                </a:cubicBezTo>
                <a:lnTo>
                  <a:pt x="0" y="1615440"/>
                </a:lnTo>
                <a:cubicBezTo>
                  <a:pt x="1770" y="1389633"/>
                  <a:pt x="15374" y="1186017"/>
                  <a:pt x="0" y="1076960"/>
                </a:cubicBezTo>
                <a:cubicBezTo>
                  <a:pt x="-15374" y="967903"/>
                  <a:pt x="9520" y="756149"/>
                  <a:pt x="0" y="506171"/>
                </a:cubicBezTo>
                <a:cubicBezTo>
                  <a:pt x="-9520" y="256193"/>
                  <a:pt x="19990" y="160261"/>
                  <a:pt x="0" y="0"/>
                </a:cubicBezTo>
                <a:close/>
              </a:path>
            </a:pathLst>
          </a:custGeom>
          <a:solidFill>
            <a:schemeClr val="tx2">
              <a:lumMod val="20000"/>
              <a:lumOff val="80000"/>
            </a:schemeClr>
          </a:solidFill>
          <a:ln w="38100">
            <a:solidFill>
              <a:schemeClr val="accent1">
                <a:lumMod val="75000"/>
              </a:schemeClr>
            </a:solidFill>
            <a:extLst>
              <a:ext uri="{C807C97D-BFC1-408E-A445-0C87EB9F89A2}">
                <ask:lineSketchStyleProps xmlns:ask="http://schemas.microsoft.com/office/drawing/2018/sketchyshapes" sd="746253465">
                  <a:prstGeom prst="wedgeRectCallout">
                    <a:avLst>
                      <a:gd name="adj1" fmla="val 68794"/>
                      <a:gd name="adj2" fmla="val 11511"/>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NZ" dirty="0"/>
              <a:t>is a process (not a form)</a:t>
            </a:r>
          </a:p>
          <a:p>
            <a:pPr marL="285750" indent="-285750">
              <a:buFont typeface="Arial" panose="020B0604020202020204" pitchFamily="34" charset="0"/>
              <a:buChar char="•"/>
            </a:pPr>
            <a:r>
              <a:rPr lang="en-NZ" dirty="0"/>
              <a:t>is about taking the practical steps to protect people from harm</a:t>
            </a:r>
          </a:p>
          <a:p>
            <a:pPr marL="285750" indent="-285750" algn="ctr">
              <a:buFont typeface="Arial" panose="020B0604020202020204" pitchFamily="34" charset="0"/>
              <a:buChar char="•"/>
            </a:pPr>
            <a:endParaRPr lang="en-NZ" dirty="0"/>
          </a:p>
        </p:txBody>
      </p:sp>
      <p:sp>
        <p:nvSpPr>
          <p:cNvPr id="6" name="Speech Bubble: Rectangle 5">
            <a:extLst>
              <a:ext uri="{FF2B5EF4-FFF2-40B4-BE49-F238E27FC236}">
                <a16:creationId xmlns:a16="http://schemas.microsoft.com/office/drawing/2014/main" id="{DBF0CB1C-0823-4AF4-B46A-936182CFA7B1}"/>
              </a:ext>
            </a:extLst>
          </p:cNvPr>
          <p:cNvSpPr/>
          <p:nvPr/>
        </p:nvSpPr>
        <p:spPr>
          <a:xfrm>
            <a:off x="9939365" y="3533502"/>
            <a:ext cx="2164346" cy="3017521"/>
          </a:xfrm>
          <a:custGeom>
            <a:avLst/>
            <a:gdLst>
              <a:gd name="connsiteX0" fmla="*/ 0 w 2164346"/>
              <a:gd name="connsiteY0" fmla="*/ 0 h 3017521"/>
              <a:gd name="connsiteX1" fmla="*/ 360724 w 2164346"/>
              <a:gd name="connsiteY1" fmla="*/ 0 h 3017521"/>
              <a:gd name="connsiteX2" fmla="*/ 360724 w 2164346"/>
              <a:gd name="connsiteY2" fmla="*/ 0 h 3017521"/>
              <a:gd name="connsiteX3" fmla="*/ 901811 w 2164346"/>
              <a:gd name="connsiteY3" fmla="*/ 0 h 3017521"/>
              <a:gd name="connsiteX4" fmla="*/ 1545704 w 2164346"/>
              <a:gd name="connsiteY4" fmla="*/ 0 h 3017521"/>
              <a:gd name="connsiteX5" fmla="*/ 2164346 w 2164346"/>
              <a:gd name="connsiteY5" fmla="*/ 0 h 3017521"/>
              <a:gd name="connsiteX6" fmla="*/ 2164346 w 2164346"/>
              <a:gd name="connsiteY6" fmla="*/ 533934 h 3017521"/>
              <a:gd name="connsiteX7" fmla="*/ 2164346 w 2164346"/>
              <a:gd name="connsiteY7" fmla="*/ 1138276 h 3017521"/>
              <a:gd name="connsiteX8" fmla="*/ 2164346 w 2164346"/>
              <a:gd name="connsiteY8" fmla="*/ 1760221 h 3017521"/>
              <a:gd name="connsiteX9" fmla="*/ 2164346 w 2164346"/>
              <a:gd name="connsiteY9" fmla="*/ 1760221 h 3017521"/>
              <a:gd name="connsiteX10" fmla="*/ 2164346 w 2164346"/>
              <a:gd name="connsiteY10" fmla="*/ 2144955 h 3017521"/>
              <a:gd name="connsiteX11" fmla="*/ 2164346 w 2164346"/>
              <a:gd name="connsiteY11" fmla="*/ 2514601 h 3017521"/>
              <a:gd name="connsiteX12" fmla="*/ 2164346 w 2164346"/>
              <a:gd name="connsiteY12" fmla="*/ 3017521 h 3017521"/>
              <a:gd name="connsiteX13" fmla="*/ 1570955 w 2164346"/>
              <a:gd name="connsiteY13" fmla="*/ 3017521 h 3017521"/>
              <a:gd name="connsiteX14" fmla="*/ 901811 w 2164346"/>
              <a:gd name="connsiteY14" fmla="*/ 3017521 h 3017521"/>
              <a:gd name="connsiteX15" fmla="*/ 360724 w 2164346"/>
              <a:gd name="connsiteY15" fmla="*/ 3017521 h 3017521"/>
              <a:gd name="connsiteX16" fmla="*/ 360724 w 2164346"/>
              <a:gd name="connsiteY16" fmla="*/ 3017521 h 3017521"/>
              <a:gd name="connsiteX17" fmla="*/ 0 w 2164346"/>
              <a:gd name="connsiteY17" fmla="*/ 3017521 h 3017521"/>
              <a:gd name="connsiteX18" fmla="*/ 0 w 2164346"/>
              <a:gd name="connsiteY18" fmla="*/ 2514601 h 3017521"/>
              <a:gd name="connsiteX19" fmla="*/ -237818 w 2164346"/>
              <a:gd name="connsiteY19" fmla="*/ 1983930 h 3017521"/>
              <a:gd name="connsiteX20" fmla="*/ 0 w 2164346"/>
              <a:gd name="connsiteY20" fmla="*/ 1760221 h 3017521"/>
              <a:gd name="connsiteX21" fmla="*/ 0 w 2164346"/>
              <a:gd name="connsiteY21" fmla="*/ 1208685 h 3017521"/>
              <a:gd name="connsiteX22" fmla="*/ 0 w 2164346"/>
              <a:gd name="connsiteY22" fmla="*/ 586740 h 3017521"/>
              <a:gd name="connsiteX23" fmla="*/ 0 w 2164346"/>
              <a:gd name="connsiteY23" fmla="*/ 0 h 30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4346" h="3017521" fill="none" extrusionOk="0">
                <a:moveTo>
                  <a:pt x="0" y="0"/>
                </a:moveTo>
                <a:cubicBezTo>
                  <a:pt x="161306" y="-16628"/>
                  <a:pt x="276205" y="-5474"/>
                  <a:pt x="360724" y="0"/>
                </a:cubicBezTo>
                <a:lnTo>
                  <a:pt x="360724" y="0"/>
                </a:lnTo>
                <a:cubicBezTo>
                  <a:pt x="554867" y="-44"/>
                  <a:pt x="650576" y="-21603"/>
                  <a:pt x="901811" y="0"/>
                </a:cubicBezTo>
                <a:cubicBezTo>
                  <a:pt x="1061709" y="-16146"/>
                  <a:pt x="1343262" y="-21780"/>
                  <a:pt x="1545704" y="0"/>
                </a:cubicBezTo>
                <a:cubicBezTo>
                  <a:pt x="1748146" y="21780"/>
                  <a:pt x="2002142" y="-30275"/>
                  <a:pt x="2164346" y="0"/>
                </a:cubicBezTo>
                <a:cubicBezTo>
                  <a:pt x="2178690" y="195965"/>
                  <a:pt x="2184334" y="373260"/>
                  <a:pt x="2164346" y="533934"/>
                </a:cubicBezTo>
                <a:cubicBezTo>
                  <a:pt x="2144358" y="694608"/>
                  <a:pt x="2185492" y="913794"/>
                  <a:pt x="2164346" y="1138276"/>
                </a:cubicBezTo>
                <a:cubicBezTo>
                  <a:pt x="2143200" y="1362758"/>
                  <a:pt x="2169682" y="1494867"/>
                  <a:pt x="2164346" y="1760221"/>
                </a:cubicBezTo>
                <a:lnTo>
                  <a:pt x="2164346" y="1760221"/>
                </a:lnTo>
                <a:cubicBezTo>
                  <a:pt x="2160281" y="1919735"/>
                  <a:pt x="2177539" y="1962945"/>
                  <a:pt x="2164346" y="2144955"/>
                </a:cubicBezTo>
                <a:cubicBezTo>
                  <a:pt x="2151153" y="2326965"/>
                  <a:pt x="2175516" y="2350692"/>
                  <a:pt x="2164346" y="2514601"/>
                </a:cubicBezTo>
                <a:cubicBezTo>
                  <a:pt x="2150601" y="2725026"/>
                  <a:pt x="2180051" y="2802120"/>
                  <a:pt x="2164346" y="3017521"/>
                </a:cubicBezTo>
                <a:cubicBezTo>
                  <a:pt x="2033526" y="3011270"/>
                  <a:pt x="1825984" y="3006791"/>
                  <a:pt x="1570955" y="3017521"/>
                </a:cubicBezTo>
                <a:cubicBezTo>
                  <a:pt x="1315926" y="3028251"/>
                  <a:pt x="1179732" y="3047581"/>
                  <a:pt x="901811" y="3017521"/>
                </a:cubicBezTo>
                <a:cubicBezTo>
                  <a:pt x="732510" y="3012373"/>
                  <a:pt x="481488" y="3036039"/>
                  <a:pt x="360724" y="3017521"/>
                </a:cubicBezTo>
                <a:lnTo>
                  <a:pt x="360724" y="3017521"/>
                </a:lnTo>
                <a:cubicBezTo>
                  <a:pt x="218930" y="3013625"/>
                  <a:pt x="142717" y="3009947"/>
                  <a:pt x="0" y="3017521"/>
                </a:cubicBezTo>
                <a:cubicBezTo>
                  <a:pt x="1159" y="2897586"/>
                  <a:pt x="17220" y="2635492"/>
                  <a:pt x="0" y="2514601"/>
                </a:cubicBezTo>
                <a:cubicBezTo>
                  <a:pt x="-51130" y="2350824"/>
                  <a:pt x="-176557" y="2180087"/>
                  <a:pt x="-237818" y="1983930"/>
                </a:cubicBezTo>
                <a:cubicBezTo>
                  <a:pt x="-156500" y="1912217"/>
                  <a:pt x="-90915" y="1854414"/>
                  <a:pt x="0" y="1760221"/>
                </a:cubicBezTo>
                <a:cubicBezTo>
                  <a:pt x="16884" y="1523728"/>
                  <a:pt x="-26422" y="1371475"/>
                  <a:pt x="0" y="1208685"/>
                </a:cubicBezTo>
                <a:cubicBezTo>
                  <a:pt x="26422" y="1045895"/>
                  <a:pt x="-3104" y="723285"/>
                  <a:pt x="0" y="586740"/>
                </a:cubicBezTo>
                <a:cubicBezTo>
                  <a:pt x="3104" y="450195"/>
                  <a:pt x="-25818" y="273284"/>
                  <a:pt x="0" y="0"/>
                </a:cubicBezTo>
                <a:close/>
              </a:path>
              <a:path w="2164346" h="3017521" stroke="0" extrusionOk="0">
                <a:moveTo>
                  <a:pt x="0" y="0"/>
                </a:moveTo>
                <a:cubicBezTo>
                  <a:pt x="119650" y="17669"/>
                  <a:pt x="216190" y="12665"/>
                  <a:pt x="360724" y="0"/>
                </a:cubicBezTo>
                <a:lnTo>
                  <a:pt x="360724" y="0"/>
                </a:lnTo>
                <a:cubicBezTo>
                  <a:pt x="609009" y="-7675"/>
                  <a:pt x="715341" y="-4390"/>
                  <a:pt x="901811" y="0"/>
                </a:cubicBezTo>
                <a:cubicBezTo>
                  <a:pt x="1212742" y="-6644"/>
                  <a:pt x="1276185" y="-11346"/>
                  <a:pt x="1558329" y="0"/>
                </a:cubicBezTo>
                <a:cubicBezTo>
                  <a:pt x="1840473" y="11346"/>
                  <a:pt x="2034241" y="-4940"/>
                  <a:pt x="2164346" y="0"/>
                </a:cubicBezTo>
                <a:cubicBezTo>
                  <a:pt x="2157440" y="220852"/>
                  <a:pt x="2184761" y="400938"/>
                  <a:pt x="2164346" y="551536"/>
                </a:cubicBezTo>
                <a:cubicBezTo>
                  <a:pt x="2143931" y="702134"/>
                  <a:pt x="2175921" y="843518"/>
                  <a:pt x="2164346" y="1120674"/>
                </a:cubicBezTo>
                <a:cubicBezTo>
                  <a:pt x="2152771" y="1397830"/>
                  <a:pt x="2134305" y="1537996"/>
                  <a:pt x="2164346" y="1760221"/>
                </a:cubicBezTo>
                <a:lnTo>
                  <a:pt x="2164346" y="1760221"/>
                </a:lnTo>
                <a:cubicBezTo>
                  <a:pt x="2149083" y="1925502"/>
                  <a:pt x="2150715" y="2008225"/>
                  <a:pt x="2164346" y="2137411"/>
                </a:cubicBezTo>
                <a:cubicBezTo>
                  <a:pt x="2177978" y="2266597"/>
                  <a:pt x="2159786" y="2398374"/>
                  <a:pt x="2164346" y="2514601"/>
                </a:cubicBezTo>
                <a:cubicBezTo>
                  <a:pt x="2142049" y="2761617"/>
                  <a:pt x="2169201" y="2793622"/>
                  <a:pt x="2164346" y="3017521"/>
                </a:cubicBezTo>
                <a:cubicBezTo>
                  <a:pt x="1992903" y="3023612"/>
                  <a:pt x="1826702" y="3027891"/>
                  <a:pt x="1533079" y="3017521"/>
                </a:cubicBezTo>
                <a:cubicBezTo>
                  <a:pt x="1239456" y="3007151"/>
                  <a:pt x="1199808" y="3007898"/>
                  <a:pt x="901811" y="3017521"/>
                </a:cubicBezTo>
                <a:cubicBezTo>
                  <a:pt x="663420" y="3029856"/>
                  <a:pt x="592853" y="3042572"/>
                  <a:pt x="360724" y="3017521"/>
                </a:cubicBezTo>
                <a:lnTo>
                  <a:pt x="360724" y="3017521"/>
                </a:lnTo>
                <a:cubicBezTo>
                  <a:pt x="215958" y="3017413"/>
                  <a:pt x="167650" y="3017730"/>
                  <a:pt x="0" y="3017521"/>
                </a:cubicBezTo>
                <a:cubicBezTo>
                  <a:pt x="-6422" y="2896079"/>
                  <a:pt x="-17901" y="2680348"/>
                  <a:pt x="0" y="2514601"/>
                </a:cubicBezTo>
                <a:cubicBezTo>
                  <a:pt x="-136526" y="2263005"/>
                  <a:pt x="-213351" y="2107468"/>
                  <a:pt x="-237818" y="1983930"/>
                </a:cubicBezTo>
                <a:cubicBezTo>
                  <a:pt x="-189481" y="1916232"/>
                  <a:pt x="-64270" y="1808614"/>
                  <a:pt x="0" y="1760221"/>
                </a:cubicBezTo>
                <a:cubicBezTo>
                  <a:pt x="14959" y="1464205"/>
                  <a:pt x="-16461" y="1414515"/>
                  <a:pt x="0" y="1138276"/>
                </a:cubicBezTo>
                <a:cubicBezTo>
                  <a:pt x="16461" y="862038"/>
                  <a:pt x="-10169" y="809154"/>
                  <a:pt x="0" y="516331"/>
                </a:cubicBezTo>
                <a:cubicBezTo>
                  <a:pt x="10169" y="223509"/>
                  <a:pt x="8185" y="218032"/>
                  <a:pt x="0" y="0"/>
                </a:cubicBezTo>
                <a:close/>
              </a:path>
            </a:pathLst>
          </a:custGeom>
          <a:solidFill>
            <a:srgbClr val="FFE9C9"/>
          </a:solidFill>
          <a:ln w="38100">
            <a:solidFill>
              <a:srgbClr val="FF9900"/>
            </a:solidFill>
            <a:extLst>
              <a:ext uri="{C807C97D-BFC1-408E-A445-0C87EB9F89A2}">
                <ask:lineSketchStyleProps xmlns:ask="http://schemas.microsoft.com/office/drawing/2018/sketchyshapes" sd="2482313699">
                  <a:prstGeom prst="wedgeRectCallout">
                    <a:avLst>
                      <a:gd name="adj1" fmla="val -60988"/>
                      <a:gd name="adj2" fmla="val 15747"/>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NZ" dirty="0"/>
              <a:t> written sets of instructions that document how to safely perform work involving hazardous materials or hazardous operations.</a:t>
            </a:r>
          </a:p>
        </p:txBody>
      </p:sp>
      <p:sp>
        <p:nvSpPr>
          <p:cNvPr id="10" name="Arrow: Right 9">
            <a:extLst>
              <a:ext uri="{FF2B5EF4-FFF2-40B4-BE49-F238E27FC236}">
                <a16:creationId xmlns:a16="http://schemas.microsoft.com/office/drawing/2014/main" id="{E7BAAC88-E016-4FC1-9CBB-7DC8C1F3D688}"/>
              </a:ext>
            </a:extLst>
          </p:cNvPr>
          <p:cNvSpPr/>
          <p:nvPr/>
        </p:nvSpPr>
        <p:spPr>
          <a:xfrm rot="19595130">
            <a:off x="7072946" y="1994263"/>
            <a:ext cx="1515770" cy="710874"/>
          </a:xfrm>
          <a:prstGeom prst="rightArrow">
            <a:avLst>
              <a:gd name="adj1" fmla="val 50000"/>
              <a:gd name="adj2" fmla="val 5387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TextBox 11">
            <a:extLst>
              <a:ext uri="{FF2B5EF4-FFF2-40B4-BE49-F238E27FC236}">
                <a16:creationId xmlns:a16="http://schemas.microsoft.com/office/drawing/2014/main" id="{45666B85-1B96-4FAA-8588-D10DC301FD0C}"/>
              </a:ext>
            </a:extLst>
          </p:cNvPr>
          <p:cNvSpPr txBox="1"/>
          <p:nvPr/>
        </p:nvSpPr>
        <p:spPr>
          <a:xfrm>
            <a:off x="8535084" y="1215723"/>
            <a:ext cx="3169236" cy="1477328"/>
          </a:xfrm>
          <a:prstGeom prst="rect">
            <a:avLst/>
          </a:prstGeom>
          <a:noFill/>
        </p:spPr>
        <p:txBody>
          <a:bodyPr wrap="square" rtlCol="0">
            <a:spAutoFit/>
          </a:bodyPr>
          <a:lstStyle/>
          <a:p>
            <a:pPr marL="285750" indent="-285750">
              <a:buFont typeface="Wingdings" panose="05000000000000000000" pitchFamily="2" charset="2"/>
              <a:buChar char="Ø"/>
            </a:pPr>
            <a:r>
              <a:rPr lang="en-NZ" dirty="0"/>
              <a:t>copies with inventory</a:t>
            </a:r>
          </a:p>
          <a:p>
            <a:pPr marL="285750" indent="-285750">
              <a:buFont typeface="Wingdings" panose="05000000000000000000" pitchFamily="2" charset="2"/>
              <a:buChar char="Ø"/>
            </a:pPr>
            <a:r>
              <a:rPr lang="en-NZ" dirty="0"/>
              <a:t>used to carry out risk assessment</a:t>
            </a:r>
          </a:p>
          <a:p>
            <a:pPr marL="285750" indent="-285750">
              <a:buFont typeface="Wingdings" panose="05000000000000000000" pitchFamily="2" charset="2"/>
              <a:buChar char="Ø"/>
            </a:pPr>
            <a:r>
              <a:rPr lang="en-NZ" dirty="0"/>
              <a:t>used to write the SMU</a:t>
            </a:r>
          </a:p>
          <a:p>
            <a:pPr marL="285750" indent="-285750">
              <a:buFont typeface="Wingdings" panose="05000000000000000000" pitchFamily="2" charset="2"/>
              <a:buChar char="Ø"/>
            </a:pPr>
            <a:endParaRPr lang="en-NZ" dirty="0"/>
          </a:p>
        </p:txBody>
      </p:sp>
    </p:spTree>
    <p:extLst>
      <p:ext uri="{BB962C8B-B14F-4D97-AF65-F5344CB8AC3E}">
        <p14:creationId xmlns:p14="http://schemas.microsoft.com/office/powerpoint/2010/main" val="41169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B57B2-98AF-4FAD-BFB0-69F06972DB5D}"/>
              </a:ext>
            </a:extLst>
          </p:cNvPr>
          <p:cNvSpPr>
            <a:spLocks noGrp="1"/>
          </p:cNvSpPr>
          <p:nvPr>
            <p:ph type="title"/>
          </p:nvPr>
        </p:nvSpPr>
        <p:spPr>
          <a:xfrm>
            <a:off x="913775" y="609600"/>
            <a:ext cx="3935688" cy="2023252"/>
          </a:xfrm>
          <a:prstGeom prst="rect">
            <a:avLst/>
          </a:prstGeom>
        </p:spPr>
        <p:txBody>
          <a:bodyPr anchor="b">
            <a:normAutofit/>
          </a:bodyPr>
          <a:lstStyle/>
          <a:p>
            <a:pPr algn="l"/>
            <a:r>
              <a:rPr lang="en-NZ" dirty="0"/>
              <a:t>PPE</a:t>
            </a:r>
          </a:p>
        </p:txBody>
      </p:sp>
      <p:pic>
        <p:nvPicPr>
          <p:cNvPr id="5126" name="Picture 6" descr="Related image">
            <a:extLst>
              <a:ext uri="{FF2B5EF4-FFF2-40B4-BE49-F238E27FC236}">
                <a16:creationId xmlns:a16="http://schemas.microsoft.com/office/drawing/2014/main" id="{E58F0575-4B09-4206-A609-1F045C7D01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78062" y="1118469"/>
            <a:ext cx="6200163" cy="4216110"/>
          </a:xfrm>
          <a:prstGeom prst="rect">
            <a:avLst/>
          </a:prstGeom>
          <a:solidFill>
            <a:srgbClr val="FFFFFF"/>
          </a:solidFill>
        </p:spPr>
      </p:pic>
      <p:sp>
        <p:nvSpPr>
          <p:cNvPr id="3" name="Content Placeholder 2">
            <a:extLst>
              <a:ext uri="{FF2B5EF4-FFF2-40B4-BE49-F238E27FC236}">
                <a16:creationId xmlns:a16="http://schemas.microsoft.com/office/drawing/2014/main" id="{2D0E7347-3CE1-43DE-A6C5-E839CDA06C9A}"/>
              </a:ext>
            </a:extLst>
          </p:cNvPr>
          <p:cNvSpPr>
            <a:spLocks noGrp="1"/>
          </p:cNvSpPr>
          <p:nvPr>
            <p:ph type="body" sz="half" idx="2"/>
          </p:nvPr>
        </p:nvSpPr>
        <p:spPr>
          <a:xfrm>
            <a:off x="913774" y="2632852"/>
            <a:ext cx="3935689" cy="3158348"/>
          </a:xfrm>
          <a:prstGeom prst="rect">
            <a:avLst/>
          </a:prstGeom>
        </p:spPr>
        <p:txBody>
          <a:bodyPr>
            <a:normAutofit/>
          </a:bodyPr>
          <a:lstStyle/>
          <a:p>
            <a:pPr algn="l"/>
            <a:endParaRPr lang="en-NZ" b="1" cap="none" dirty="0"/>
          </a:p>
          <a:p>
            <a:pPr marL="285750" indent="-285750" algn="l">
              <a:buFont typeface="Arial" panose="020B0604020202020204" pitchFamily="34" charset="0"/>
              <a:buChar char="•"/>
            </a:pPr>
            <a:r>
              <a:rPr lang="en-NZ" sz="1800" b="1" cap="none" dirty="0"/>
              <a:t>Safety goggles</a:t>
            </a:r>
          </a:p>
          <a:p>
            <a:pPr marL="285750" indent="-285750" algn="l">
              <a:buFont typeface="Arial" panose="020B0604020202020204" pitchFamily="34" charset="0"/>
              <a:buChar char="•"/>
            </a:pPr>
            <a:r>
              <a:rPr lang="en-NZ" sz="1800" b="1" cap="none" dirty="0"/>
              <a:t>Gloves</a:t>
            </a:r>
          </a:p>
          <a:p>
            <a:pPr marL="285750" indent="-285750" algn="l">
              <a:buFont typeface="Arial" panose="020B0604020202020204" pitchFamily="34" charset="0"/>
              <a:buChar char="•"/>
            </a:pPr>
            <a:r>
              <a:rPr lang="en-NZ" sz="1800" b="1" cap="none" dirty="0"/>
              <a:t>Lab coats</a:t>
            </a:r>
          </a:p>
          <a:p>
            <a:pPr marL="285750" indent="-285750" algn="l">
              <a:buFont typeface="Arial" panose="020B0604020202020204" pitchFamily="34" charset="0"/>
              <a:buChar char="•"/>
            </a:pPr>
            <a:r>
              <a:rPr lang="en-NZ" sz="1800" b="1" cap="none" dirty="0"/>
              <a:t>Appropriate footwear</a:t>
            </a:r>
          </a:p>
          <a:p>
            <a:pPr marL="285750" indent="-285750" algn="l">
              <a:buFont typeface="Arial" panose="020B0604020202020204" pitchFamily="34" charset="0"/>
              <a:buChar char="•"/>
            </a:pPr>
            <a:r>
              <a:rPr lang="en-NZ" sz="1800" b="1" cap="none" dirty="0"/>
              <a:t>Appropriate clothing </a:t>
            </a:r>
          </a:p>
        </p:txBody>
      </p:sp>
    </p:spTree>
    <p:extLst>
      <p:ext uri="{BB962C8B-B14F-4D97-AF65-F5344CB8AC3E}">
        <p14:creationId xmlns:p14="http://schemas.microsoft.com/office/powerpoint/2010/main" val="3609208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8432-BD01-4146-93B4-3289D3BBB129}"/>
              </a:ext>
            </a:extLst>
          </p:cNvPr>
          <p:cNvSpPr>
            <a:spLocks noGrp="1"/>
          </p:cNvSpPr>
          <p:nvPr>
            <p:ph type="title"/>
          </p:nvPr>
        </p:nvSpPr>
        <p:spPr/>
        <p:txBody>
          <a:bodyPr/>
          <a:lstStyle/>
          <a:p>
            <a:r>
              <a:rPr lang="en-NZ" dirty="0"/>
              <a:t>Signage</a:t>
            </a:r>
          </a:p>
        </p:txBody>
      </p:sp>
      <p:sp>
        <p:nvSpPr>
          <p:cNvPr id="3" name="Content Placeholder 2">
            <a:extLst>
              <a:ext uri="{FF2B5EF4-FFF2-40B4-BE49-F238E27FC236}">
                <a16:creationId xmlns:a16="http://schemas.microsoft.com/office/drawing/2014/main" id="{9D7B839C-5A0C-4E09-A466-65554C05B7FA}"/>
              </a:ext>
            </a:extLst>
          </p:cNvPr>
          <p:cNvSpPr>
            <a:spLocks noGrp="1"/>
          </p:cNvSpPr>
          <p:nvPr>
            <p:ph sz="quarter" idx="13"/>
          </p:nvPr>
        </p:nvSpPr>
        <p:spPr/>
        <p:txBody>
          <a:bodyPr>
            <a:normAutofit lnSpcReduction="10000"/>
          </a:bodyPr>
          <a:lstStyle/>
          <a:p>
            <a:pPr lvl="0"/>
            <a:r>
              <a:rPr lang="en-NZ" cap="none" dirty="0"/>
              <a:t>All entrances to the laboratory (which may be a building) must be clearly marked with the following (or similar) sign: </a:t>
            </a:r>
          </a:p>
          <a:p>
            <a:pPr marL="0" indent="0">
              <a:buNone/>
            </a:pPr>
            <a:r>
              <a:rPr lang="en-NZ" cap="none" dirty="0"/>
              <a:t> </a:t>
            </a:r>
          </a:p>
          <a:p>
            <a:pPr marL="0" indent="0">
              <a:buNone/>
            </a:pPr>
            <a:r>
              <a:rPr lang="en-NZ" cap="none" dirty="0"/>
              <a:t> </a:t>
            </a:r>
          </a:p>
          <a:p>
            <a:pPr lvl="0"/>
            <a:r>
              <a:rPr lang="en-NZ" cap="none" dirty="0"/>
              <a:t>Signs warn other people at the workplace and emergency services that hazardous substances are present. </a:t>
            </a:r>
          </a:p>
          <a:p>
            <a:pPr lvl="0"/>
            <a:r>
              <a:rPr lang="en-NZ" cap="none" dirty="0"/>
              <a:t>Emergency services use signs to plan their response and select appropriate PPE.</a:t>
            </a:r>
          </a:p>
          <a:p>
            <a:endParaRPr lang="en-NZ" dirty="0"/>
          </a:p>
        </p:txBody>
      </p:sp>
      <p:pic>
        <p:nvPicPr>
          <p:cNvPr id="4" name="Picture 3">
            <a:extLst>
              <a:ext uri="{FF2B5EF4-FFF2-40B4-BE49-F238E27FC236}">
                <a16:creationId xmlns:a16="http://schemas.microsoft.com/office/drawing/2014/main" id="{D4EEBF10-4D0B-4498-8F69-625CED9CB671}"/>
              </a:ext>
            </a:extLst>
          </p:cNvPr>
          <p:cNvPicPr>
            <a:picLocks noChangeAspect="1"/>
          </p:cNvPicPr>
          <p:nvPr/>
        </p:nvPicPr>
        <p:blipFill>
          <a:blip r:embed="rId3"/>
          <a:stretch>
            <a:fillRect/>
          </a:stretch>
        </p:blipFill>
        <p:spPr>
          <a:xfrm>
            <a:off x="1487533" y="3121290"/>
            <a:ext cx="8792936" cy="735246"/>
          </a:xfrm>
          <a:prstGeom prst="rect">
            <a:avLst/>
          </a:prstGeom>
        </p:spPr>
      </p:pic>
    </p:spTree>
    <p:extLst>
      <p:ext uri="{BB962C8B-B14F-4D97-AF65-F5344CB8AC3E}">
        <p14:creationId xmlns:p14="http://schemas.microsoft.com/office/powerpoint/2010/main" val="185807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ED91-AA4A-49E7-928D-4FE3A4320696}"/>
              </a:ext>
            </a:extLst>
          </p:cNvPr>
          <p:cNvSpPr>
            <a:spLocks noGrp="1"/>
          </p:cNvSpPr>
          <p:nvPr>
            <p:ph type="title"/>
          </p:nvPr>
        </p:nvSpPr>
        <p:spPr>
          <a:xfrm>
            <a:off x="913775" y="609600"/>
            <a:ext cx="3935688" cy="2023252"/>
          </a:xfrm>
        </p:spPr>
        <p:txBody>
          <a:bodyPr/>
          <a:lstStyle/>
          <a:p>
            <a:r>
              <a:rPr lang="en-NZ" dirty="0"/>
              <a:t>Access</a:t>
            </a:r>
          </a:p>
        </p:txBody>
      </p:sp>
      <p:sp>
        <p:nvSpPr>
          <p:cNvPr id="4" name="Text Placeholder 3">
            <a:extLst>
              <a:ext uri="{FF2B5EF4-FFF2-40B4-BE49-F238E27FC236}">
                <a16:creationId xmlns:a16="http://schemas.microsoft.com/office/drawing/2014/main" id="{BFFA8CBD-88DC-4986-BAF3-7AF5ED70EAC3}"/>
              </a:ext>
            </a:extLst>
          </p:cNvPr>
          <p:cNvSpPr>
            <a:spLocks noGrp="1"/>
          </p:cNvSpPr>
          <p:nvPr>
            <p:ph type="body" sz="half" idx="2"/>
          </p:nvPr>
        </p:nvSpPr>
        <p:spPr>
          <a:xfrm>
            <a:off x="411480" y="2632851"/>
            <a:ext cx="4437983" cy="3781011"/>
          </a:xfrm>
        </p:spPr>
        <p:txBody>
          <a:bodyPr>
            <a:normAutofit/>
          </a:bodyPr>
          <a:lstStyle/>
          <a:p>
            <a:pPr algn="l"/>
            <a:r>
              <a:rPr lang="en-NZ" sz="1800" b="1" cap="none" dirty="0"/>
              <a:t>Who has keys:</a:t>
            </a:r>
          </a:p>
          <a:p>
            <a:pPr algn="l"/>
            <a:r>
              <a:rPr lang="en-NZ" sz="1800" b="1" cap="none" dirty="0"/>
              <a:t>	to prep room?</a:t>
            </a:r>
          </a:p>
          <a:p>
            <a:pPr algn="l"/>
            <a:r>
              <a:rPr lang="en-NZ" sz="1800" b="1" cap="none" dirty="0"/>
              <a:t>	to storage areas?</a:t>
            </a:r>
          </a:p>
          <a:p>
            <a:pPr algn="l"/>
            <a:r>
              <a:rPr lang="en-NZ" sz="1800" b="1" cap="none" dirty="0"/>
              <a:t>Cleaners?</a:t>
            </a:r>
          </a:p>
        </p:txBody>
      </p:sp>
      <p:pic>
        <p:nvPicPr>
          <p:cNvPr id="5" name="Picture 4">
            <a:extLst>
              <a:ext uri="{FF2B5EF4-FFF2-40B4-BE49-F238E27FC236}">
                <a16:creationId xmlns:a16="http://schemas.microsoft.com/office/drawing/2014/main" id="{AC8A5920-8223-4ED2-B454-97645F4CEE2D}"/>
              </a:ext>
            </a:extLst>
          </p:cNvPr>
          <p:cNvPicPr>
            <a:picLocks noChangeAspect="1"/>
          </p:cNvPicPr>
          <p:nvPr/>
        </p:nvPicPr>
        <p:blipFill>
          <a:blip r:embed="rId3"/>
          <a:stretch>
            <a:fillRect/>
          </a:stretch>
        </p:blipFill>
        <p:spPr>
          <a:xfrm rot="5400000">
            <a:off x="5360214" y="940296"/>
            <a:ext cx="6636544" cy="4977408"/>
          </a:xfrm>
          <a:prstGeom prst="rect">
            <a:avLst/>
          </a:prstGeom>
        </p:spPr>
      </p:pic>
    </p:spTree>
    <p:extLst>
      <p:ext uri="{BB962C8B-B14F-4D97-AF65-F5344CB8AC3E}">
        <p14:creationId xmlns:p14="http://schemas.microsoft.com/office/powerpoint/2010/main" val="187197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085A-B1FE-4E50-8C94-5133E56512CD}"/>
              </a:ext>
            </a:extLst>
          </p:cNvPr>
          <p:cNvSpPr>
            <a:spLocks noGrp="1"/>
          </p:cNvSpPr>
          <p:nvPr>
            <p:ph type="title"/>
          </p:nvPr>
        </p:nvSpPr>
        <p:spPr>
          <a:xfrm>
            <a:off x="913775" y="609600"/>
            <a:ext cx="3935688" cy="2023252"/>
          </a:xfrm>
        </p:spPr>
        <p:txBody>
          <a:bodyPr/>
          <a:lstStyle/>
          <a:p>
            <a:r>
              <a:rPr lang="en-NZ" dirty="0"/>
              <a:t>labelling</a:t>
            </a:r>
          </a:p>
        </p:txBody>
      </p:sp>
      <p:sp>
        <p:nvSpPr>
          <p:cNvPr id="4" name="Text Placeholder 3">
            <a:extLst>
              <a:ext uri="{FF2B5EF4-FFF2-40B4-BE49-F238E27FC236}">
                <a16:creationId xmlns:a16="http://schemas.microsoft.com/office/drawing/2014/main" id="{E5731986-07AD-43B1-8D90-13AE6C53C370}"/>
              </a:ext>
            </a:extLst>
          </p:cNvPr>
          <p:cNvSpPr>
            <a:spLocks noGrp="1"/>
          </p:cNvSpPr>
          <p:nvPr>
            <p:ph type="body" sz="half" idx="2"/>
          </p:nvPr>
        </p:nvSpPr>
        <p:spPr>
          <a:xfrm>
            <a:off x="913774" y="2632852"/>
            <a:ext cx="3935689" cy="3158348"/>
          </a:xfrm>
        </p:spPr>
        <p:txBody>
          <a:bodyPr/>
          <a:lstStyle/>
          <a:p>
            <a:pPr marL="285750" indent="-285750" algn="l">
              <a:buFont typeface="Arial" panose="020B0604020202020204" pitchFamily="34" charset="0"/>
              <a:buChar char="•"/>
            </a:pPr>
            <a:r>
              <a:rPr lang="en-NZ" sz="1800" cap="none"/>
              <a:t>Secondary containers</a:t>
            </a:r>
          </a:p>
          <a:p>
            <a:pPr marL="285750" indent="-285750" algn="l">
              <a:buFont typeface="Arial" panose="020B0604020202020204" pitchFamily="34" charset="0"/>
              <a:buChar char="•"/>
            </a:pPr>
            <a:r>
              <a:rPr lang="en-NZ" sz="1800" cap="none"/>
              <a:t>Containers for immediate use</a:t>
            </a:r>
          </a:p>
          <a:p>
            <a:pPr marL="285750" indent="-285750" algn="l">
              <a:buFont typeface="Arial" panose="020B0604020202020204" pitchFamily="34" charset="0"/>
              <a:buChar char="•"/>
            </a:pPr>
            <a:r>
              <a:rPr lang="en-NZ" sz="1800" cap="none"/>
              <a:t>Chemical waste containers</a:t>
            </a:r>
          </a:p>
          <a:p>
            <a:endParaRPr lang="en-NZ" dirty="0"/>
          </a:p>
          <a:p>
            <a:endParaRPr lang="en-NZ" dirty="0"/>
          </a:p>
        </p:txBody>
      </p:sp>
      <p:pic>
        <p:nvPicPr>
          <p:cNvPr id="5" name="Picture 4">
            <a:extLst>
              <a:ext uri="{FF2B5EF4-FFF2-40B4-BE49-F238E27FC236}">
                <a16:creationId xmlns:a16="http://schemas.microsoft.com/office/drawing/2014/main" id="{B9474A8B-E575-4617-A484-2E1914A391CB}"/>
              </a:ext>
            </a:extLst>
          </p:cNvPr>
          <p:cNvPicPr>
            <a:picLocks noChangeAspect="1"/>
          </p:cNvPicPr>
          <p:nvPr/>
        </p:nvPicPr>
        <p:blipFill>
          <a:blip r:embed="rId3"/>
          <a:stretch>
            <a:fillRect/>
          </a:stretch>
        </p:blipFill>
        <p:spPr>
          <a:xfrm>
            <a:off x="5920220" y="2566851"/>
            <a:ext cx="4933857" cy="1509984"/>
          </a:xfrm>
          <a:prstGeom prst="rect">
            <a:avLst/>
          </a:prstGeom>
        </p:spPr>
      </p:pic>
    </p:spTree>
    <p:extLst>
      <p:ext uri="{BB962C8B-B14F-4D97-AF65-F5344CB8AC3E}">
        <p14:creationId xmlns:p14="http://schemas.microsoft.com/office/powerpoint/2010/main" val="162028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C27BA-62D2-47A4-AF30-2CAEAB5623BC}"/>
              </a:ext>
            </a:extLst>
          </p:cNvPr>
          <p:cNvSpPr>
            <a:spLocks noGrp="1"/>
          </p:cNvSpPr>
          <p:nvPr>
            <p:ph type="title"/>
          </p:nvPr>
        </p:nvSpPr>
        <p:spPr>
          <a:xfrm>
            <a:off x="913774" y="609600"/>
            <a:ext cx="5934969" cy="2023254"/>
          </a:xfrm>
          <a:prstGeom prst="rect">
            <a:avLst/>
          </a:prstGeom>
        </p:spPr>
        <p:txBody>
          <a:bodyPr anchor="b">
            <a:normAutofit/>
          </a:bodyPr>
          <a:lstStyle/>
          <a:p>
            <a:r>
              <a:rPr lang="en-NZ" dirty="0"/>
              <a:t>Outline</a:t>
            </a:r>
          </a:p>
        </p:txBody>
      </p:sp>
      <p:pic>
        <p:nvPicPr>
          <p:cNvPr id="1026" name="Picture 2" descr="Image result for nzase">
            <a:extLst>
              <a:ext uri="{FF2B5EF4-FFF2-40B4-BE49-F238E27FC236}">
                <a16:creationId xmlns:a16="http://schemas.microsoft.com/office/drawing/2014/main" id="{AC5CD83E-F930-4879-93B3-73701B40BA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046" r="14138" b="-1"/>
          <a:stretch/>
        </p:blipFill>
        <p:spPr bwMode="auto">
          <a:xfrm>
            <a:off x="7424803" y="609601"/>
            <a:ext cx="3255358" cy="518160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E5D8CA27-FDCE-4B52-AEC5-B08E66EDD08F}"/>
              </a:ext>
            </a:extLst>
          </p:cNvPr>
          <p:cNvSpPr>
            <a:spLocks noGrp="1"/>
          </p:cNvSpPr>
          <p:nvPr>
            <p:ph type="body" sz="half" idx="2"/>
          </p:nvPr>
        </p:nvSpPr>
        <p:spPr>
          <a:xfrm>
            <a:off x="913794" y="2632852"/>
            <a:ext cx="6283840" cy="3158347"/>
          </a:xfrm>
          <a:prstGeom prst="rect">
            <a:avLst/>
          </a:prstGeom>
        </p:spPr>
        <p:txBody>
          <a:bodyPr>
            <a:noAutofit/>
          </a:bodyPr>
          <a:lstStyle/>
          <a:p>
            <a:pPr marL="285750" indent="-285750" algn="l">
              <a:buFont typeface="Wingdings" panose="05000000000000000000" pitchFamily="2" charset="2"/>
              <a:buChar char="Ø"/>
            </a:pPr>
            <a:r>
              <a:rPr lang="en-NZ" sz="2000" cap="none" dirty="0"/>
              <a:t>Safety in science document update</a:t>
            </a:r>
          </a:p>
          <a:p>
            <a:pPr marL="285750" indent="-285750" algn="l">
              <a:buFont typeface="Wingdings" panose="05000000000000000000" pitchFamily="2" charset="2"/>
              <a:buChar char="Ø"/>
            </a:pPr>
            <a:r>
              <a:rPr lang="en-NZ" sz="2000" cap="none" dirty="0"/>
              <a:t>Culture of safety</a:t>
            </a:r>
          </a:p>
          <a:p>
            <a:pPr marL="285750" indent="-285750" algn="l">
              <a:buFont typeface="Wingdings" panose="05000000000000000000" pitchFamily="2" charset="2"/>
              <a:buChar char="Ø"/>
            </a:pPr>
            <a:r>
              <a:rPr lang="en-NZ" sz="2000" cap="none" dirty="0"/>
              <a:t>Legislation &amp; roles</a:t>
            </a:r>
          </a:p>
          <a:p>
            <a:pPr marL="285750" indent="-285750" algn="l">
              <a:buFont typeface="Wingdings" panose="05000000000000000000" pitchFamily="2" charset="2"/>
              <a:buChar char="Ø"/>
            </a:pPr>
            <a:r>
              <a:rPr lang="en-NZ" sz="2000" cap="none" dirty="0"/>
              <a:t>Laboratory manager </a:t>
            </a:r>
          </a:p>
          <a:p>
            <a:pPr marL="285750" indent="-285750" algn="l">
              <a:buFont typeface="Wingdings" panose="05000000000000000000" pitchFamily="2" charset="2"/>
              <a:buChar char="Ø"/>
            </a:pPr>
            <a:r>
              <a:rPr lang="en-NZ" sz="2000" cap="none" dirty="0"/>
              <a:t>Some key points</a:t>
            </a:r>
          </a:p>
          <a:p>
            <a:pPr marL="800100" lvl="1" indent="-342900">
              <a:buFont typeface="Wingdings" panose="05000000000000000000" pitchFamily="2" charset="2"/>
              <a:buChar char="§"/>
            </a:pPr>
            <a:r>
              <a:rPr lang="en-NZ" sz="2000" cap="none" dirty="0"/>
              <a:t>inventory; risk assessment; SMU; PPE; signage &amp; access; labelling;  food &amp; drink</a:t>
            </a:r>
          </a:p>
          <a:p>
            <a:pPr marL="285750" indent="-285750" algn="l">
              <a:buFont typeface="Wingdings" panose="05000000000000000000" pitchFamily="2" charset="2"/>
              <a:buChar char="Ø"/>
            </a:pPr>
            <a:r>
              <a:rPr lang="en-NZ" sz="2000" cap="none" dirty="0"/>
              <a:t>Other questions</a:t>
            </a:r>
          </a:p>
        </p:txBody>
      </p:sp>
    </p:spTree>
    <p:extLst>
      <p:ext uri="{BB962C8B-B14F-4D97-AF65-F5344CB8AC3E}">
        <p14:creationId xmlns:p14="http://schemas.microsoft.com/office/powerpoint/2010/main" val="1191496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D606-3D00-4BA6-95BB-6E85B7BED926}"/>
              </a:ext>
            </a:extLst>
          </p:cNvPr>
          <p:cNvSpPr>
            <a:spLocks noGrp="1"/>
          </p:cNvSpPr>
          <p:nvPr>
            <p:ph type="title"/>
          </p:nvPr>
        </p:nvSpPr>
        <p:spPr/>
        <p:txBody>
          <a:bodyPr/>
          <a:lstStyle/>
          <a:p>
            <a:r>
              <a:rPr lang="en-NZ" dirty="0"/>
              <a:t>Food &amp; drink</a:t>
            </a:r>
          </a:p>
        </p:txBody>
      </p:sp>
      <p:sp>
        <p:nvSpPr>
          <p:cNvPr id="4" name="Text Placeholder 3">
            <a:extLst>
              <a:ext uri="{FF2B5EF4-FFF2-40B4-BE49-F238E27FC236}">
                <a16:creationId xmlns:a16="http://schemas.microsoft.com/office/drawing/2014/main" id="{D24C55B4-4667-4C1A-9D40-AE26963A0B75}"/>
              </a:ext>
            </a:extLst>
          </p:cNvPr>
          <p:cNvSpPr>
            <a:spLocks noGrp="1"/>
          </p:cNvSpPr>
          <p:nvPr>
            <p:ph type="body" sz="half" idx="2"/>
          </p:nvPr>
        </p:nvSpPr>
        <p:spPr/>
        <p:txBody>
          <a:bodyPr/>
          <a:lstStyle/>
          <a:p>
            <a:endParaRPr lang="en-NZ" dirty="0"/>
          </a:p>
        </p:txBody>
      </p:sp>
      <p:pic>
        <p:nvPicPr>
          <p:cNvPr id="6146" name="Picture 2" descr="Image result for no food and drink laboratory">
            <a:extLst>
              <a:ext uri="{FF2B5EF4-FFF2-40B4-BE49-F238E27FC236}">
                <a16:creationId xmlns:a16="http://schemas.microsoft.com/office/drawing/2014/main" id="{C654DB08-10CB-439D-BFCB-19A786268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968" y="474616"/>
            <a:ext cx="3806735" cy="5250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97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raphic of many question marks.">
            <a:extLst>
              <a:ext uri="{FF2B5EF4-FFF2-40B4-BE49-F238E27FC236}">
                <a16:creationId xmlns:a16="http://schemas.microsoft.com/office/drawing/2014/main" id="{54EC6DD2-9F52-4D59-A5CC-F596E672F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9009"/>
            <a:ext cx="5427617" cy="6599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548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C586-1FCB-413F-984D-C5F36FE535A5}"/>
              </a:ext>
            </a:extLst>
          </p:cNvPr>
          <p:cNvSpPr>
            <a:spLocks noGrp="1"/>
          </p:cNvSpPr>
          <p:nvPr>
            <p:ph type="title"/>
          </p:nvPr>
        </p:nvSpPr>
        <p:spPr>
          <a:xfrm>
            <a:off x="7360238" y="3951514"/>
            <a:ext cx="4585064" cy="1107248"/>
          </a:xfrm>
        </p:spPr>
        <p:txBody>
          <a:bodyPr/>
          <a:lstStyle/>
          <a:p>
            <a:r>
              <a:rPr lang="en-NZ" b="1" cap="none" dirty="0">
                <a:solidFill>
                  <a:schemeClr val="accent1">
                    <a:lumMod val="50000"/>
                  </a:schemeClr>
                </a:solidFill>
              </a:rPr>
              <a:t>… for your </a:t>
            </a:r>
            <a:br>
              <a:rPr lang="en-NZ" b="1" cap="none" dirty="0">
                <a:solidFill>
                  <a:schemeClr val="accent1">
                    <a:lumMod val="50000"/>
                  </a:schemeClr>
                </a:solidFill>
              </a:rPr>
            </a:br>
            <a:r>
              <a:rPr lang="en-NZ" b="1" cap="none" dirty="0">
                <a:solidFill>
                  <a:schemeClr val="accent1">
                    <a:lumMod val="50000"/>
                  </a:schemeClr>
                </a:solidFill>
              </a:rPr>
              <a:t>invaluable mahi</a:t>
            </a:r>
          </a:p>
        </p:txBody>
      </p:sp>
      <p:pic>
        <p:nvPicPr>
          <p:cNvPr id="5" name="Picture 2" descr="Image result for thanks">
            <a:extLst>
              <a:ext uri="{FF2B5EF4-FFF2-40B4-BE49-F238E27FC236}">
                <a16:creationId xmlns:a16="http://schemas.microsoft.com/office/drawing/2014/main" id="{4283F2BD-067F-4F28-A277-238B37772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1931" y="1306285"/>
            <a:ext cx="5968307" cy="46115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2994DEC-C3BB-43FA-82F3-BB811808EC7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506718" y="5058762"/>
            <a:ext cx="3026093" cy="793395"/>
          </a:xfrm>
          <a:prstGeom prst="rect">
            <a:avLst/>
          </a:prstGeom>
          <a:noFill/>
          <a:ln>
            <a:noFill/>
          </a:ln>
        </p:spPr>
      </p:pic>
    </p:spTree>
    <p:extLst>
      <p:ext uri="{BB962C8B-B14F-4D97-AF65-F5344CB8AC3E}">
        <p14:creationId xmlns:p14="http://schemas.microsoft.com/office/powerpoint/2010/main" val="316512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DDEB6-5750-47A6-AFE3-B4C10A95D79A}"/>
              </a:ext>
            </a:extLst>
          </p:cNvPr>
          <p:cNvSpPr>
            <a:spLocks noGrp="1"/>
          </p:cNvSpPr>
          <p:nvPr>
            <p:ph type="title"/>
          </p:nvPr>
        </p:nvSpPr>
        <p:spPr>
          <a:xfrm>
            <a:off x="135962" y="598933"/>
            <a:ext cx="3935688" cy="2023252"/>
          </a:xfrm>
          <a:prstGeom prst="rect">
            <a:avLst/>
          </a:prstGeom>
        </p:spPr>
        <p:txBody>
          <a:bodyPr anchor="b">
            <a:normAutofit/>
          </a:bodyPr>
          <a:lstStyle/>
          <a:p>
            <a:r>
              <a:rPr lang="en-NZ" dirty="0"/>
              <a:t>Safety in science</a:t>
            </a:r>
          </a:p>
        </p:txBody>
      </p:sp>
      <p:pic>
        <p:nvPicPr>
          <p:cNvPr id="6" name="Picture 5">
            <a:extLst>
              <a:ext uri="{FF2B5EF4-FFF2-40B4-BE49-F238E27FC236}">
                <a16:creationId xmlns:a16="http://schemas.microsoft.com/office/drawing/2014/main" id="{389389AF-0764-4BCA-899F-1CBFB874098C}"/>
              </a:ext>
            </a:extLst>
          </p:cNvPr>
          <p:cNvPicPr>
            <a:picLocks noChangeAspect="1"/>
          </p:cNvPicPr>
          <p:nvPr/>
        </p:nvPicPr>
        <p:blipFill>
          <a:blip r:embed="rId3"/>
          <a:stretch>
            <a:fillRect/>
          </a:stretch>
        </p:blipFill>
        <p:spPr>
          <a:xfrm>
            <a:off x="3827417" y="476982"/>
            <a:ext cx="8228621" cy="5904036"/>
          </a:xfrm>
          <a:prstGeom prst="rect">
            <a:avLst/>
          </a:prstGeom>
          <a:noFill/>
        </p:spPr>
      </p:pic>
    </p:spTree>
    <p:extLst>
      <p:ext uri="{BB962C8B-B14F-4D97-AF65-F5344CB8AC3E}">
        <p14:creationId xmlns:p14="http://schemas.microsoft.com/office/powerpoint/2010/main" val="417924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828B-FE02-4010-998D-B0E020AC5080}"/>
              </a:ext>
            </a:extLst>
          </p:cNvPr>
          <p:cNvSpPr>
            <a:spLocks noGrp="1"/>
          </p:cNvSpPr>
          <p:nvPr>
            <p:ph type="title"/>
          </p:nvPr>
        </p:nvSpPr>
        <p:spPr/>
        <p:txBody>
          <a:bodyPr/>
          <a:lstStyle/>
          <a:p>
            <a:r>
              <a:rPr lang="en-NZ" dirty="0"/>
              <a:t>Some “new” sections</a:t>
            </a:r>
          </a:p>
        </p:txBody>
      </p:sp>
      <p:sp>
        <p:nvSpPr>
          <p:cNvPr id="3" name="Content Placeholder 2">
            <a:extLst>
              <a:ext uri="{FF2B5EF4-FFF2-40B4-BE49-F238E27FC236}">
                <a16:creationId xmlns:a16="http://schemas.microsoft.com/office/drawing/2014/main" id="{80BEE925-11FA-4CD0-844B-AA809AAD2F1C}"/>
              </a:ext>
            </a:extLst>
          </p:cNvPr>
          <p:cNvSpPr>
            <a:spLocks noGrp="1"/>
          </p:cNvSpPr>
          <p:nvPr>
            <p:ph sz="quarter" idx="13"/>
          </p:nvPr>
        </p:nvSpPr>
        <p:spPr/>
        <p:txBody>
          <a:bodyPr/>
          <a:lstStyle/>
          <a:p>
            <a:pPr marL="0" indent="0">
              <a:buNone/>
            </a:pPr>
            <a:endParaRPr lang="en-NZ" dirty="0"/>
          </a:p>
        </p:txBody>
      </p:sp>
      <p:sp>
        <p:nvSpPr>
          <p:cNvPr id="4" name="Text Placeholder 3">
            <a:extLst>
              <a:ext uri="{FF2B5EF4-FFF2-40B4-BE49-F238E27FC236}">
                <a16:creationId xmlns:a16="http://schemas.microsoft.com/office/drawing/2014/main" id="{F44F5917-5D62-4A38-8359-048A5411D54A}"/>
              </a:ext>
            </a:extLst>
          </p:cNvPr>
          <p:cNvSpPr>
            <a:spLocks noGrp="1"/>
          </p:cNvSpPr>
          <p:nvPr>
            <p:ph type="body" sz="half" idx="2"/>
          </p:nvPr>
        </p:nvSpPr>
        <p:spPr/>
        <p:txBody>
          <a:bodyPr/>
          <a:lstStyle/>
          <a:p>
            <a:pPr marL="285750" indent="-285750" algn="l">
              <a:buFont typeface="Wingdings" panose="05000000000000000000" pitchFamily="2" charset="2"/>
              <a:buChar char="§"/>
            </a:pPr>
            <a:r>
              <a:rPr lang="en-NZ" cap="none" dirty="0"/>
              <a:t>Pregnant and expecting mothers</a:t>
            </a:r>
          </a:p>
          <a:p>
            <a:pPr marL="285750" indent="-285750" algn="l">
              <a:buFont typeface="Wingdings" panose="05000000000000000000" pitchFamily="2" charset="2"/>
              <a:buChar char="§"/>
            </a:pPr>
            <a:r>
              <a:rPr lang="en-NZ" cap="none" dirty="0"/>
              <a:t>Inclusion</a:t>
            </a:r>
          </a:p>
          <a:p>
            <a:pPr marL="285750" indent="-285750" algn="l">
              <a:buFont typeface="Wingdings" panose="05000000000000000000" pitchFamily="2" charset="2"/>
              <a:buChar char="§"/>
            </a:pPr>
            <a:r>
              <a:rPr lang="en-NZ" cap="none" dirty="0"/>
              <a:t>Lone working</a:t>
            </a:r>
          </a:p>
          <a:p>
            <a:pPr marL="285750" indent="-285750" algn="l">
              <a:buFont typeface="Wingdings" panose="05000000000000000000" pitchFamily="2" charset="2"/>
              <a:buChar char="§"/>
            </a:pPr>
            <a:endParaRPr lang="en-NZ" dirty="0"/>
          </a:p>
        </p:txBody>
      </p:sp>
      <p:pic>
        <p:nvPicPr>
          <p:cNvPr id="4098" name="Picture 2" descr="Image result for work in progress">
            <a:extLst>
              <a:ext uri="{FF2B5EF4-FFF2-40B4-BE49-F238E27FC236}">
                <a16:creationId xmlns:a16="http://schemas.microsoft.com/office/drawing/2014/main" id="{06E01F4F-6E06-4291-BB89-CDEC20DC1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893" y="1621226"/>
            <a:ext cx="47625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46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hen?">
            <a:extLst>
              <a:ext uri="{FF2B5EF4-FFF2-40B4-BE49-F238E27FC236}">
                <a16:creationId xmlns:a16="http://schemas.microsoft.com/office/drawing/2014/main" id="{20111BCE-D93D-42E1-8F5A-6BFBC97E2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034" y="879565"/>
            <a:ext cx="7315200" cy="48768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48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ACEE-B40F-4130-8E35-EE54B3205CDE}"/>
              </a:ext>
            </a:extLst>
          </p:cNvPr>
          <p:cNvSpPr>
            <a:spLocks noGrp="1"/>
          </p:cNvSpPr>
          <p:nvPr>
            <p:ph type="title"/>
          </p:nvPr>
        </p:nvSpPr>
        <p:spPr>
          <a:xfrm>
            <a:off x="913774" y="609600"/>
            <a:ext cx="5934969" cy="2023254"/>
          </a:xfrm>
          <a:prstGeom prst="rect">
            <a:avLst/>
          </a:prstGeom>
        </p:spPr>
        <p:txBody>
          <a:bodyPr anchor="b">
            <a:normAutofit/>
          </a:bodyPr>
          <a:lstStyle/>
          <a:p>
            <a:r>
              <a:rPr lang="en-NZ" dirty="0"/>
              <a:t>In the meantime …</a:t>
            </a:r>
          </a:p>
        </p:txBody>
      </p:sp>
      <p:pic>
        <p:nvPicPr>
          <p:cNvPr id="4" name="Picture 3" descr="A picture containing person, indoor, man&#10;&#10;Description automatically generated">
            <a:extLst>
              <a:ext uri="{FF2B5EF4-FFF2-40B4-BE49-F238E27FC236}">
                <a16:creationId xmlns:a16="http://schemas.microsoft.com/office/drawing/2014/main" id="{38962E5A-A211-4C47-A3F6-1227ACA77985}"/>
              </a:ext>
            </a:extLst>
          </p:cNvPr>
          <p:cNvPicPr/>
          <p:nvPr/>
        </p:nvPicPr>
        <p:blipFill rotWithShape="1">
          <a:blip r:embed="rId2" cstate="print">
            <a:extLst>
              <a:ext uri="{28A0092B-C50C-407E-A947-70E740481C1C}">
                <a14:useLocalDpi xmlns:a14="http://schemas.microsoft.com/office/drawing/2010/main" val="0"/>
              </a:ext>
            </a:extLst>
          </a:blip>
          <a:srcRect r="10886"/>
          <a:stretch/>
        </p:blipFill>
        <p:spPr>
          <a:xfrm>
            <a:off x="6848743" y="313510"/>
            <a:ext cx="3831418" cy="5675810"/>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60B4E437-8A34-4B91-B296-6C6EF6523C77}"/>
              </a:ext>
            </a:extLst>
          </p:cNvPr>
          <p:cNvSpPr>
            <a:spLocks noGrp="1"/>
          </p:cNvSpPr>
          <p:nvPr>
            <p:ph type="body" sz="half" idx="2"/>
          </p:nvPr>
        </p:nvSpPr>
        <p:spPr>
          <a:xfrm>
            <a:off x="913794" y="2632852"/>
            <a:ext cx="5934949" cy="3158347"/>
          </a:xfrm>
          <a:prstGeom prst="rect">
            <a:avLst/>
          </a:prstGeom>
        </p:spPr>
        <p:txBody>
          <a:bodyPr>
            <a:normAutofit/>
          </a:bodyPr>
          <a:lstStyle/>
          <a:p>
            <a:pPr marL="285750" indent="-285750" algn="l">
              <a:buFont typeface="Arial" panose="020B0604020202020204" pitchFamily="34" charset="0"/>
              <a:buChar char="•"/>
            </a:pPr>
            <a:r>
              <a:rPr lang="en-NZ" cap="none" dirty="0"/>
              <a:t>Use the Guidance to the Code of Practice</a:t>
            </a:r>
          </a:p>
          <a:p>
            <a:pPr marL="285750" indent="-285750" algn="l">
              <a:buFont typeface="Arial" panose="020B0604020202020204" pitchFamily="34" charset="0"/>
              <a:buChar char="•"/>
            </a:pPr>
            <a:r>
              <a:rPr lang="en-NZ" cap="none" dirty="0"/>
              <a:t>Contact NZASE, WorkSafe, MOE for anything not in the current guidance document</a:t>
            </a:r>
          </a:p>
        </p:txBody>
      </p:sp>
    </p:spTree>
    <p:extLst>
      <p:ext uri="{BB962C8B-B14F-4D97-AF65-F5344CB8AC3E}">
        <p14:creationId xmlns:p14="http://schemas.microsoft.com/office/powerpoint/2010/main" val="311112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966FF-6A07-4317-AA5F-92D050544F69}"/>
              </a:ext>
            </a:extLst>
          </p:cNvPr>
          <p:cNvSpPr>
            <a:spLocks noGrp="1"/>
          </p:cNvSpPr>
          <p:nvPr>
            <p:ph type="title"/>
          </p:nvPr>
        </p:nvSpPr>
        <p:spPr>
          <a:xfrm>
            <a:off x="913775" y="618517"/>
            <a:ext cx="10364451" cy="1596177"/>
          </a:xfrm>
          <a:prstGeom prst="rect">
            <a:avLst/>
          </a:prstGeom>
        </p:spPr>
        <p:txBody>
          <a:bodyPr anchor="ctr">
            <a:normAutofit/>
          </a:bodyPr>
          <a:lstStyle/>
          <a:p>
            <a:r>
              <a:rPr lang="en-NZ" dirty="0"/>
              <a:t>Developing a culture of safety</a:t>
            </a:r>
          </a:p>
        </p:txBody>
      </p:sp>
      <p:sp>
        <p:nvSpPr>
          <p:cNvPr id="6" name="Content Placeholder 2">
            <a:extLst>
              <a:ext uri="{FF2B5EF4-FFF2-40B4-BE49-F238E27FC236}">
                <a16:creationId xmlns:a16="http://schemas.microsoft.com/office/drawing/2014/main" id="{4F412227-A0D6-45F3-89FB-7D4AB3EF96B8}"/>
              </a:ext>
            </a:extLst>
          </p:cNvPr>
          <p:cNvSpPr>
            <a:spLocks noGrp="1"/>
          </p:cNvSpPr>
          <p:nvPr>
            <p:ph sz="quarter" idx="13"/>
          </p:nvPr>
        </p:nvSpPr>
        <p:spPr>
          <a:xfrm>
            <a:off x="913774" y="2367092"/>
            <a:ext cx="5106026" cy="3872391"/>
          </a:xfrm>
          <a:prstGeom prst="rect">
            <a:avLst/>
          </a:prstGeom>
        </p:spPr>
        <p:txBody>
          <a:bodyPr>
            <a:normAutofit fontScale="85000" lnSpcReduction="20000"/>
          </a:bodyPr>
          <a:lstStyle/>
          <a:p>
            <a:pPr marL="0" indent="0">
              <a:lnSpc>
                <a:spcPct val="110000"/>
              </a:lnSpc>
              <a:spcAft>
                <a:spcPts val="600"/>
              </a:spcAft>
              <a:buNone/>
            </a:pPr>
            <a:r>
              <a:rPr lang="en-NZ" sz="2100" cap="none" dirty="0"/>
              <a:t>A safety culture is an organisational culture that places a high level of importance on safety beliefs, values and attitudes—and these are shared by the majority of people within the company or workplace. </a:t>
            </a:r>
          </a:p>
          <a:p>
            <a:pPr marL="0" indent="0">
              <a:lnSpc>
                <a:spcPct val="110000"/>
              </a:lnSpc>
              <a:spcAft>
                <a:spcPts val="600"/>
              </a:spcAft>
              <a:buNone/>
            </a:pPr>
            <a:r>
              <a:rPr lang="en-NZ" sz="2100" cap="none" dirty="0">
                <a:solidFill>
                  <a:schemeClr val="bg2">
                    <a:lumMod val="50000"/>
                  </a:schemeClr>
                </a:solidFill>
              </a:rPr>
              <a:t>It can be characterised as </a:t>
            </a:r>
            <a:r>
              <a:rPr lang="en-NZ" sz="2100" b="1" cap="none" dirty="0">
                <a:solidFill>
                  <a:schemeClr val="bg2">
                    <a:lumMod val="50000"/>
                  </a:schemeClr>
                </a:solidFill>
              </a:rPr>
              <a:t>‘the way we do things around here’</a:t>
            </a:r>
            <a:r>
              <a:rPr lang="en-NZ" sz="2100" cap="none" dirty="0">
                <a:solidFill>
                  <a:schemeClr val="bg2">
                    <a:lumMod val="50000"/>
                  </a:schemeClr>
                </a:solidFill>
              </a:rPr>
              <a:t>. </a:t>
            </a:r>
          </a:p>
          <a:p>
            <a:pPr marL="0" indent="0">
              <a:lnSpc>
                <a:spcPct val="110000"/>
              </a:lnSpc>
              <a:spcAft>
                <a:spcPts val="600"/>
              </a:spcAft>
              <a:buNone/>
            </a:pPr>
            <a:r>
              <a:rPr lang="en-NZ" sz="2100" cap="none" dirty="0"/>
              <a:t>A positive safety culture can result in improved workplace health and safety (WHS) and organisational performance. </a:t>
            </a:r>
          </a:p>
          <a:p>
            <a:pPr marL="0" indent="0">
              <a:lnSpc>
                <a:spcPct val="110000"/>
              </a:lnSpc>
              <a:buNone/>
            </a:pPr>
            <a:r>
              <a:rPr lang="en-NZ" sz="1400" cap="none" dirty="0">
                <a:hlinkClick r:id="rId3">
                  <a:extLst>
                    <a:ext uri="{A12FA001-AC4F-418D-AE19-62706E023703}">
                      <ahyp:hlinkClr xmlns:ahyp="http://schemas.microsoft.com/office/drawing/2018/hyperlinkcolor" val="tx"/>
                    </a:ext>
                  </a:extLst>
                </a:hlinkClick>
              </a:rPr>
              <a:t>https://www.worksafe.qld.gov.au/__data/assets/pdf_file/0004/82705/understanding-safety-culture.pdf</a:t>
            </a:r>
            <a:r>
              <a:rPr lang="en-NZ" sz="1400" cap="none" dirty="0"/>
              <a:t> </a:t>
            </a:r>
          </a:p>
        </p:txBody>
      </p:sp>
      <p:pic>
        <p:nvPicPr>
          <p:cNvPr id="5" name="Content Placeholder 4" descr="A person that is standing in the snow&#10;&#10;Description automatically generated">
            <a:extLst>
              <a:ext uri="{FF2B5EF4-FFF2-40B4-BE49-F238E27FC236}">
                <a16:creationId xmlns:a16="http://schemas.microsoft.com/office/drawing/2014/main" id="{5F08139B-C8B7-427F-B786-5B7FD71333DF}"/>
              </a:ext>
            </a:extLst>
          </p:cNvPr>
          <p:cNvPicPr>
            <a:picLocks noGrp="1" noChangeAspect="1"/>
          </p:cNvPicPr>
          <p:nvPr>
            <p:ph sz="quarter" idx="14"/>
          </p:nvPr>
        </p:nvPicPr>
        <p:blipFill>
          <a:blip r:embed="rId4"/>
          <a:stretch>
            <a:fillRect/>
          </a:stretch>
        </p:blipFill>
        <p:spPr>
          <a:xfrm>
            <a:off x="7012846" y="2367092"/>
            <a:ext cx="3424107" cy="3424107"/>
          </a:xfrm>
          <a:prstGeom prst="rect">
            <a:avLst/>
          </a:prstGeom>
          <a:noFill/>
        </p:spPr>
      </p:pic>
    </p:spTree>
    <p:extLst>
      <p:ext uri="{BB962C8B-B14F-4D97-AF65-F5344CB8AC3E}">
        <p14:creationId xmlns:p14="http://schemas.microsoft.com/office/powerpoint/2010/main" val="3149939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21B-1FC3-474B-BE3D-53B702894A71}"/>
              </a:ext>
            </a:extLst>
          </p:cNvPr>
          <p:cNvSpPr>
            <a:spLocks noGrp="1"/>
          </p:cNvSpPr>
          <p:nvPr>
            <p:ph type="title"/>
          </p:nvPr>
        </p:nvSpPr>
        <p:spPr/>
        <p:txBody>
          <a:bodyPr/>
          <a:lstStyle/>
          <a:p>
            <a:r>
              <a:rPr lang="en-NZ" dirty="0"/>
              <a:t>legislation</a:t>
            </a:r>
          </a:p>
        </p:txBody>
      </p:sp>
      <p:sp>
        <p:nvSpPr>
          <p:cNvPr id="3" name="Content Placeholder 2">
            <a:extLst>
              <a:ext uri="{FF2B5EF4-FFF2-40B4-BE49-F238E27FC236}">
                <a16:creationId xmlns:a16="http://schemas.microsoft.com/office/drawing/2014/main" id="{01B1D4C6-6B3B-4781-81D9-E11076B542A8}"/>
              </a:ext>
            </a:extLst>
          </p:cNvPr>
          <p:cNvSpPr>
            <a:spLocks noGrp="1"/>
          </p:cNvSpPr>
          <p:nvPr>
            <p:ph sz="quarter" idx="13"/>
          </p:nvPr>
        </p:nvSpPr>
        <p:spPr>
          <a:xfrm>
            <a:off x="913773" y="1867989"/>
            <a:ext cx="10921175" cy="4846320"/>
          </a:xfrm>
        </p:spPr>
        <p:txBody>
          <a:bodyPr>
            <a:normAutofit fontScale="55000" lnSpcReduction="20000"/>
          </a:bodyPr>
          <a:lstStyle/>
          <a:p>
            <a:r>
              <a:rPr lang="en-NZ" sz="2600" b="1" cap="none" dirty="0">
                <a:solidFill>
                  <a:schemeClr val="accent1">
                    <a:lumMod val="50000"/>
                  </a:schemeClr>
                </a:solidFill>
                <a:hlinkClick r:id="rId3">
                  <a:extLst>
                    <a:ext uri="{A12FA001-AC4F-418D-AE19-62706E023703}">
                      <ahyp:hlinkClr xmlns:ahyp="http://schemas.microsoft.com/office/drawing/2018/hyperlinkcolor" val="tx"/>
                    </a:ext>
                  </a:extLst>
                </a:hlinkClick>
              </a:rPr>
              <a:t>Health and Safety at Work Act 2015 (HSWA)</a:t>
            </a:r>
            <a:endParaRPr lang="en-NZ" sz="2600" b="1" cap="none" dirty="0">
              <a:solidFill>
                <a:schemeClr val="accent1">
                  <a:lumMod val="50000"/>
                </a:schemeClr>
              </a:solidFill>
            </a:endParaRPr>
          </a:p>
          <a:p>
            <a:r>
              <a:rPr lang="en-NZ" sz="2600" b="1" cap="none" dirty="0">
                <a:solidFill>
                  <a:schemeClr val="accent1">
                    <a:lumMod val="50000"/>
                  </a:schemeClr>
                </a:solidFill>
                <a:hlinkClick r:id="rId4">
                  <a:extLst>
                    <a:ext uri="{A12FA001-AC4F-418D-AE19-62706E023703}">
                      <ahyp:hlinkClr xmlns:ahyp="http://schemas.microsoft.com/office/drawing/2018/hyperlinkcolor" val="tx"/>
                    </a:ext>
                  </a:extLst>
                </a:hlinkClick>
              </a:rPr>
              <a:t>Health and Safety at Work (Hazardous Substances) Regulations 2017</a:t>
            </a:r>
            <a:endParaRPr lang="en-NZ" sz="2600" b="1" cap="none" dirty="0">
              <a:solidFill>
                <a:schemeClr val="accent1">
                  <a:lumMod val="50000"/>
                </a:schemeClr>
              </a:solidFill>
            </a:endParaRPr>
          </a:p>
          <a:p>
            <a:r>
              <a:rPr lang="en-NZ" sz="2200" b="1" u="sng" cap="none" dirty="0">
                <a:solidFill>
                  <a:schemeClr val="bg2">
                    <a:lumMod val="75000"/>
                  </a:schemeClr>
                </a:solidFill>
                <a:hlinkClick r:id="rId5">
                  <a:extLst>
                    <a:ext uri="{A12FA001-AC4F-418D-AE19-62706E023703}">
                      <ahyp:hlinkClr xmlns:ahyp="http://schemas.microsoft.com/office/drawing/2018/hyperlinkcolor" val="tx"/>
                    </a:ext>
                  </a:extLst>
                </a:hlinkClick>
              </a:rPr>
              <a:t>Health and Safety at Work (Worker Engagement, Participation and Representation</a:t>
            </a:r>
            <a:r>
              <a:rPr lang="en-NZ" sz="2200" b="1" cap="none" dirty="0">
                <a:solidFill>
                  <a:schemeClr val="bg2">
                    <a:lumMod val="75000"/>
                  </a:schemeClr>
                </a:solidFill>
                <a:hlinkClick r:id="rId5">
                  <a:extLst>
                    <a:ext uri="{A12FA001-AC4F-418D-AE19-62706E023703}">
                      <ahyp:hlinkClr xmlns:ahyp="http://schemas.microsoft.com/office/drawing/2018/hyperlinkcolor" val="tx"/>
                    </a:ext>
                  </a:extLst>
                </a:hlinkClick>
              </a:rPr>
              <a:t> </a:t>
            </a:r>
            <a:r>
              <a:rPr lang="en-NZ" sz="2200" b="1" u="sng" cap="none" dirty="0">
                <a:solidFill>
                  <a:schemeClr val="bg2">
                    <a:lumMod val="75000"/>
                  </a:schemeClr>
                </a:solidFill>
                <a:hlinkClick r:id="rId5">
                  <a:extLst>
                    <a:ext uri="{A12FA001-AC4F-418D-AE19-62706E023703}">
                      <ahyp:hlinkClr xmlns:ahyp="http://schemas.microsoft.com/office/drawing/2018/hyperlinkcolor" val="tx"/>
                    </a:ext>
                  </a:extLst>
                </a:hlinkClick>
              </a:rPr>
              <a:t>Regulations) 2016</a:t>
            </a:r>
            <a:endParaRPr lang="en-NZ" sz="2200" b="1" u="sng" cap="none" dirty="0">
              <a:solidFill>
                <a:schemeClr val="bg2">
                  <a:lumMod val="75000"/>
                </a:schemeClr>
              </a:solidFill>
            </a:endParaRPr>
          </a:p>
          <a:p>
            <a:r>
              <a:rPr lang="en-NZ" sz="2200" b="1" cap="none" dirty="0">
                <a:solidFill>
                  <a:schemeClr val="bg2">
                    <a:lumMod val="75000"/>
                  </a:schemeClr>
                </a:solidFill>
                <a:hlinkClick r:id="rId6">
                  <a:extLst>
                    <a:ext uri="{A12FA001-AC4F-418D-AE19-62706E023703}">
                      <ahyp:hlinkClr xmlns:ahyp="http://schemas.microsoft.com/office/drawing/2018/hyperlinkcolor" val="tx"/>
                    </a:ext>
                  </a:extLst>
                </a:hlinkClick>
              </a:rPr>
              <a:t>Hazardous Substances and New Organisms (HSNO)Act 1996</a:t>
            </a:r>
            <a:endParaRPr lang="en-NZ" sz="2200" b="1" cap="none" dirty="0">
              <a:solidFill>
                <a:schemeClr val="bg2">
                  <a:lumMod val="75000"/>
                </a:schemeClr>
              </a:solidFill>
            </a:endParaRPr>
          </a:p>
          <a:p>
            <a:r>
              <a:rPr lang="en-NZ" sz="2200" b="1" u="sng" cap="none" dirty="0">
                <a:solidFill>
                  <a:schemeClr val="bg2">
                    <a:lumMod val="75000"/>
                  </a:schemeClr>
                </a:solidFill>
                <a:hlinkClick r:id="rId7">
                  <a:extLst>
                    <a:ext uri="{A12FA001-AC4F-418D-AE19-62706E023703}">
                      <ahyp:hlinkClr xmlns:ahyp="http://schemas.microsoft.com/office/drawing/2018/hyperlinkcolor" val="tx"/>
                    </a:ext>
                  </a:extLst>
                </a:hlinkClick>
              </a:rPr>
              <a:t>Standards New Zealand</a:t>
            </a:r>
            <a:endParaRPr lang="en-NZ" sz="2200" b="1" u="sng" cap="none" dirty="0">
              <a:solidFill>
                <a:schemeClr val="bg2">
                  <a:lumMod val="75000"/>
                </a:schemeClr>
              </a:solidFill>
            </a:endParaRPr>
          </a:p>
          <a:p>
            <a:pPr lvl="0"/>
            <a:r>
              <a:rPr lang="en-US" sz="2200" b="1" u="sng" cap="none" dirty="0">
                <a:solidFill>
                  <a:schemeClr val="bg2">
                    <a:lumMod val="75000"/>
                  </a:schemeClr>
                </a:solidFill>
                <a:hlinkClick r:id="rId8">
                  <a:extLst>
                    <a:ext uri="{A12FA001-AC4F-418D-AE19-62706E023703}">
                      <ahyp:hlinkClr xmlns:ahyp="http://schemas.microsoft.com/office/drawing/2018/hyperlinkcolor" val="tx"/>
                    </a:ext>
                  </a:extLst>
                </a:hlinkClick>
              </a:rPr>
              <a:t>The Animal  Welfare Act 1999</a:t>
            </a:r>
            <a:endParaRPr lang="en-NZ" sz="2200" b="1" cap="none" dirty="0">
              <a:solidFill>
                <a:schemeClr val="bg2">
                  <a:lumMod val="75000"/>
                </a:schemeClr>
              </a:solidFill>
            </a:endParaRPr>
          </a:p>
          <a:p>
            <a:r>
              <a:rPr lang="en-US" sz="2200" b="1" cap="none" dirty="0">
                <a:solidFill>
                  <a:schemeClr val="bg2">
                    <a:lumMod val="75000"/>
                  </a:schemeClr>
                </a:solidFill>
              </a:rPr>
              <a:t> </a:t>
            </a:r>
            <a:r>
              <a:rPr lang="en-US" sz="2200" b="1" u="sng" cap="none" dirty="0">
                <a:solidFill>
                  <a:schemeClr val="bg2">
                    <a:lumMod val="75000"/>
                  </a:schemeClr>
                </a:solidFill>
                <a:hlinkClick r:id="rId9">
                  <a:extLst>
                    <a:ext uri="{A12FA001-AC4F-418D-AE19-62706E023703}">
                      <ahyp:hlinkClr xmlns:ahyp="http://schemas.microsoft.com/office/drawing/2018/hyperlinkcolor" val="tx"/>
                    </a:ext>
                  </a:extLst>
                </a:hlinkClick>
              </a:rPr>
              <a:t>The Building Act 2004</a:t>
            </a:r>
            <a:endParaRPr lang="en-NZ" sz="2200" b="1" cap="none" dirty="0">
              <a:solidFill>
                <a:schemeClr val="bg2">
                  <a:lumMod val="75000"/>
                </a:schemeClr>
              </a:solidFill>
            </a:endParaRPr>
          </a:p>
          <a:p>
            <a:r>
              <a:rPr lang="en-US" sz="2200" b="1" cap="none" dirty="0">
                <a:solidFill>
                  <a:schemeClr val="bg2">
                    <a:lumMod val="75000"/>
                  </a:schemeClr>
                </a:solidFill>
              </a:rPr>
              <a:t> </a:t>
            </a:r>
            <a:r>
              <a:rPr lang="en-US" sz="2200" b="1" u="sng" cap="none" dirty="0">
                <a:solidFill>
                  <a:schemeClr val="bg2">
                    <a:lumMod val="75000"/>
                  </a:schemeClr>
                </a:solidFill>
                <a:hlinkClick r:id="rId10">
                  <a:extLst>
                    <a:ext uri="{A12FA001-AC4F-418D-AE19-62706E023703}">
                      <ahyp:hlinkClr xmlns:ahyp="http://schemas.microsoft.com/office/drawing/2018/hyperlinkcolor" val="tx"/>
                    </a:ext>
                  </a:extLst>
                </a:hlinkClick>
              </a:rPr>
              <a:t>The Education (Update) Amendment Act 2017</a:t>
            </a:r>
            <a:r>
              <a:rPr lang="en-US" sz="2200" b="1" cap="none" dirty="0">
                <a:solidFill>
                  <a:schemeClr val="bg2">
                    <a:lumMod val="75000"/>
                  </a:schemeClr>
                </a:solidFill>
              </a:rPr>
              <a:t> </a:t>
            </a:r>
            <a:endParaRPr lang="en-NZ" sz="2200" b="1" cap="none" dirty="0">
              <a:solidFill>
                <a:schemeClr val="bg2">
                  <a:lumMod val="75000"/>
                </a:schemeClr>
              </a:solidFill>
            </a:endParaRPr>
          </a:p>
          <a:p>
            <a:r>
              <a:rPr lang="en-NZ" sz="2200" b="1" cap="none" dirty="0">
                <a:solidFill>
                  <a:schemeClr val="bg2">
                    <a:lumMod val="75000"/>
                  </a:schemeClr>
                </a:solidFill>
              </a:rPr>
              <a:t> </a:t>
            </a:r>
            <a:r>
              <a:rPr lang="en-US" sz="2200" b="1" u="sng" cap="none" dirty="0">
                <a:solidFill>
                  <a:schemeClr val="bg2">
                    <a:lumMod val="75000"/>
                  </a:schemeClr>
                </a:solidFill>
                <a:hlinkClick r:id="rId11">
                  <a:extLst>
                    <a:ext uri="{A12FA001-AC4F-418D-AE19-62706E023703}">
                      <ahyp:hlinkClr xmlns:ahyp="http://schemas.microsoft.com/office/drawing/2018/hyperlinkcolor" val="tx"/>
                    </a:ext>
                  </a:extLst>
                </a:hlinkClick>
              </a:rPr>
              <a:t>The Electricity Act 1992</a:t>
            </a:r>
            <a:endParaRPr lang="en-NZ" sz="2200" b="1" cap="none" dirty="0">
              <a:solidFill>
                <a:schemeClr val="bg2">
                  <a:lumMod val="75000"/>
                </a:schemeClr>
              </a:solidFill>
            </a:endParaRPr>
          </a:p>
          <a:p>
            <a:r>
              <a:rPr lang="en-US" sz="2200" b="1" cap="none" dirty="0">
                <a:solidFill>
                  <a:schemeClr val="bg2">
                    <a:lumMod val="75000"/>
                  </a:schemeClr>
                </a:solidFill>
              </a:rPr>
              <a:t> </a:t>
            </a:r>
            <a:r>
              <a:rPr lang="en-US" sz="2200" b="1" u="sng" cap="none" dirty="0">
                <a:solidFill>
                  <a:schemeClr val="bg2">
                    <a:lumMod val="75000"/>
                  </a:schemeClr>
                </a:solidFill>
                <a:hlinkClick r:id="rId12">
                  <a:extLst>
                    <a:ext uri="{A12FA001-AC4F-418D-AE19-62706E023703}">
                      <ahyp:hlinkClr xmlns:ahyp="http://schemas.microsoft.com/office/drawing/2018/hyperlinkcolor" val="tx"/>
                    </a:ext>
                  </a:extLst>
                </a:hlinkClick>
              </a:rPr>
              <a:t>Fire Safety and  Evacuation of Buildings Regulations 2006</a:t>
            </a:r>
            <a:r>
              <a:rPr lang="en-US" sz="2200" b="1" cap="none" dirty="0">
                <a:solidFill>
                  <a:schemeClr val="bg2">
                    <a:lumMod val="75000"/>
                  </a:schemeClr>
                </a:solidFill>
              </a:rPr>
              <a:t> </a:t>
            </a:r>
            <a:endParaRPr lang="en-NZ" sz="2200" b="1" cap="none" dirty="0">
              <a:solidFill>
                <a:schemeClr val="bg2">
                  <a:lumMod val="75000"/>
                </a:schemeClr>
              </a:solidFill>
            </a:endParaRPr>
          </a:p>
          <a:p>
            <a:r>
              <a:rPr lang="en-US" sz="2200" b="1" cap="none" dirty="0">
                <a:solidFill>
                  <a:schemeClr val="bg2">
                    <a:lumMod val="75000"/>
                  </a:schemeClr>
                </a:solidFill>
              </a:rPr>
              <a:t> </a:t>
            </a:r>
            <a:r>
              <a:rPr lang="en-US" sz="2200" b="1" u="sng" cap="none" dirty="0">
                <a:solidFill>
                  <a:schemeClr val="bg2">
                    <a:lumMod val="75000"/>
                  </a:schemeClr>
                </a:solidFill>
                <a:hlinkClick r:id="rId13">
                  <a:extLst>
                    <a:ext uri="{A12FA001-AC4F-418D-AE19-62706E023703}">
                      <ahyp:hlinkClr xmlns:ahyp="http://schemas.microsoft.com/office/drawing/2018/hyperlinkcolor" val="tx"/>
                    </a:ext>
                  </a:extLst>
                </a:hlinkClick>
              </a:rPr>
              <a:t>The Gas Act 1992</a:t>
            </a:r>
            <a:endParaRPr lang="en-NZ" sz="2200" b="1" cap="none" dirty="0">
              <a:solidFill>
                <a:schemeClr val="bg2">
                  <a:lumMod val="75000"/>
                </a:schemeClr>
              </a:solidFill>
            </a:endParaRPr>
          </a:p>
          <a:p>
            <a:r>
              <a:rPr lang="en-NZ" sz="2200" b="1" cap="none" dirty="0">
                <a:solidFill>
                  <a:schemeClr val="bg2">
                    <a:lumMod val="75000"/>
                  </a:schemeClr>
                </a:solidFill>
              </a:rPr>
              <a:t> </a:t>
            </a:r>
            <a:r>
              <a:rPr lang="en-US" sz="2200" b="1" u="sng" cap="none" dirty="0">
                <a:solidFill>
                  <a:schemeClr val="bg2">
                    <a:lumMod val="75000"/>
                  </a:schemeClr>
                </a:solidFill>
                <a:hlinkClick r:id="rId14">
                  <a:extLst>
                    <a:ext uri="{A12FA001-AC4F-418D-AE19-62706E023703}">
                      <ahyp:hlinkClr xmlns:ahyp="http://schemas.microsoft.com/office/drawing/2018/hyperlinkcolor" val="tx"/>
                    </a:ext>
                  </a:extLst>
                </a:hlinkClick>
              </a:rPr>
              <a:t>The Health Act 1956</a:t>
            </a:r>
            <a:endParaRPr lang="en-NZ" sz="2200" b="1" cap="none" dirty="0">
              <a:solidFill>
                <a:schemeClr val="bg2">
                  <a:lumMod val="75000"/>
                </a:schemeClr>
              </a:solidFill>
            </a:endParaRPr>
          </a:p>
          <a:p>
            <a:r>
              <a:rPr lang="en-US" sz="2200" b="1" cap="none" dirty="0">
                <a:solidFill>
                  <a:schemeClr val="bg2">
                    <a:lumMod val="75000"/>
                  </a:schemeClr>
                </a:solidFill>
              </a:rPr>
              <a:t> </a:t>
            </a:r>
            <a:r>
              <a:rPr lang="en-US" sz="2200" b="1" u="sng" cap="none" dirty="0">
                <a:solidFill>
                  <a:schemeClr val="bg2">
                    <a:lumMod val="75000"/>
                  </a:schemeClr>
                </a:solidFill>
                <a:hlinkClick r:id="rId15">
                  <a:extLst>
                    <a:ext uri="{A12FA001-AC4F-418D-AE19-62706E023703}">
                      <ahyp:hlinkClr xmlns:ahyp="http://schemas.microsoft.com/office/drawing/2018/hyperlinkcolor" val="tx"/>
                    </a:ext>
                  </a:extLst>
                </a:hlinkClick>
              </a:rPr>
              <a:t>The Radiation Protection Act 1965</a:t>
            </a:r>
            <a:endParaRPr lang="en-US" sz="2200" b="1" u="sng" cap="none" dirty="0">
              <a:solidFill>
                <a:schemeClr val="bg2">
                  <a:lumMod val="75000"/>
                </a:schemeClr>
              </a:solidFill>
            </a:endParaRPr>
          </a:p>
          <a:p>
            <a:pPr lvl="0"/>
            <a:r>
              <a:rPr lang="en-US" sz="2200" b="1" u="sng" cap="none" dirty="0">
                <a:solidFill>
                  <a:schemeClr val="bg2">
                    <a:lumMod val="75000"/>
                  </a:schemeClr>
                </a:solidFill>
                <a:hlinkClick r:id="rId16">
                  <a:extLst>
                    <a:ext uri="{A12FA001-AC4F-418D-AE19-62706E023703}">
                      <ahyp:hlinkClr xmlns:ahyp="http://schemas.microsoft.com/office/drawing/2018/hyperlinkcolor" val="tx"/>
                    </a:ext>
                  </a:extLst>
                </a:hlinkClick>
              </a:rPr>
              <a:t>The Resource Management Act 1991</a:t>
            </a:r>
            <a:endParaRPr lang="en-NZ" sz="2200" b="1" cap="none" dirty="0">
              <a:solidFill>
                <a:schemeClr val="bg2">
                  <a:lumMod val="75000"/>
                </a:schemeClr>
              </a:solidFill>
            </a:endParaRPr>
          </a:p>
          <a:p>
            <a:r>
              <a:rPr lang="en-US" sz="2200" b="1" cap="none" dirty="0">
                <a:solidFill>
                  <a:schemeClr val="bg2">
                    <a:lumMod val="75000"/>
                  </a:schemeClr>
                </a:solidFill>
              </a:rPr>
              <a:t> </a:t>
            </a:r>
            <a:r>
              <a:rPr lang="en-US" sz="2200" b="1" u="sng" cap="none" dirty="0">
                <a:solidFill>
                  <a:schemeClr val="bg2">
                    <a:lumMod val="75000"/>
                  </a:schemeClr>
                </a:solidFill>
                <a:hlinkClick r:id="rId17">
                  <a:extLst>
                    <a:ext uri="{A12FA001-AC4F-418D-AE19-62706E023703}">
                      <ahyp:hlinkClr xmlns:ahyp="http://schemas.microsoft.com/office/drawing/2018/hyperlinkcolor" val="tx"/>
                    </a:ext>
                  </a:extLst>
                </a:hlinkClick>
              </a:rPr>
              <a:t>The Wildlife Act 1953</a:t>
            </a:r>
            <a:r>
              <a:rPr lang="en-US" sz="2200" b="1" cap="none" dirty="0">
                <a:solidFill>
                  <a:schemeClr val="bg2">
                    <a:lumMod val="75000"/>
                  </a:schemeClr>
                </a:solidFill>
              </a:rPr>
              <a:t>.</a:t>
            </a:r>
            <a:endParaRPr lang="en-NZ" sz="2200" b="1" cap="none" dirty="0">
              <a:solidFill>
                <a:schemeClr val="bg2">
                  <a:lumMod val="75000"/>
                </a:schemeClr>
              </a:solidFill>
            </a:endParaRPr>
          </a:p>
          <a:p>
            <a:endParaRPr lang="en-NZ" b="1" cap="none" dirty="0">
              <a:solidFill>
                <a:schemeClr val="bg2">
                  <a:lumMod val="75000"/>
                </a:schemeClr>
              </a:solidFill>
            </a:endParaRPr>
          </a:p>
          <a:p>
            <a:pPr marL="0" indent="0">
              <a:buNone/>
            </a:pPr>
            <a:endParaRPr lang="en-NZ" b="1" dirty="0"/>
          </a:p>
          <a:p>
            <a:endParaRPr lang="en-NZ" dirty="0"/>
          </a:p>
        </p:txBody>
      </p:sp>
      <p:pic>
        <p:nvPicPr>
          <p:cNvPr id="4" name="Picture 3">
            <a:extLst>
              <a:ext uri="{FF2B5EF4-FFF2-40B4-BE49-F238E27FC236}">
                <a16:creationId xmlns:a16="http://schemas.microsoft.com/office/drawing/2014/main" id="{4D7E8963-B482-4E24-822D-10B1EC7C5A80}"/>
              </a:ext>
            </a:extLst>
          </p:cNvPr>
          <p:cNvPicPr>
            <a:picLocks noChangeAspect="1"/>
          </p:cNvPicPr>
          <p:nvPr/>
        </p:nvPicPr>
        <p:blipFill>
          <a:blip r:embed="rId18"/>
          <a:stretch>
            <a:fillRect/>
          </a:stretch>
        </p:blipFill>
        <p:spPr>
          <a:xfrm>
            <a:off x="9333411" y="398428"/>
            <a:ext cx="1871032" cy="1721861"/>
          </a:xfrm>
          <a:prstGeom prst="rect">
            <a:avLst/>
          </a:prstGeom>
        </p:spPr>
      </p:pic>
    </p:spTree>
    <p:extLst>
      <p:ext uri="{BB962C8B-B14F-4D97-AF65-F5344CB8AC3E}">
        <p14:creationId xmlns:p14="http://schemas.microsoft.com/office/powerpoint/2010/main" val="53072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A4A4E1-8487-495C-AC0D-76036559FF9F}"/>
              </a:ext>
            </a:extLst>
          </p:cNvPr>
          <p:cNvSpPr>
            <a:spLocks noGrp="1"/>
          </p:cNvSpPr>
          <p:nvPr>
            <p:ph sz="quarter" idx="13"/>
          </p:nvPr>
        </p:nvSpPr>
        <p:spPr/>
        <p:txBody>
          <a:bodyPr/>
          <a:lstStyle/>
          <a:p>
            <a:endParaRPr lang="en-NZ" dirty="0"/>
          </a:p>
        </p:txBody>
      </p:sp>
      <p:pic>
        <p:nvPicPr>
          <p:cNvPr id="4" name="Picture 3">
            <a:extLst>
              <a:ext uri="{FF2B5EF4-FFF2-40B4-BE49-F238E27FC236}">
                <a16:creationId xmlns:a16="http://schemas.microsoft.com/office/drawing/2014/main" id="{534FC774-CF27-40E2-8582-E2ED56F53698}"/>
              </a:ext>
            </a:extLst>
          </p:cNvPr>
          <p:cNvPicPr>
            <a:picLocks noChangeAspect="1"/>
          </p:cNvPicPr>
          <p:nvPr/>
        </p:nvPicPr>
        <p:blipFill>
          <a:blip r:embed="rId3"/>
          <a:stretch>
            <a:fillRect/>
          </a:stretch>
        </p:blipFill>
        <p:spPr>
          <a:xfrm>
            <a:off x="705393" y="378037"/>
            <a:ext cx="7399424" cy="5971297"/>
          </a:xfrm>
          <a:prstGeom prst="rect">
            <a:avLst/>
          </a:prstGeom>
        </p:spPr>
      </p:pic>
      <p:sp>
        <p:nvSpPr>
          <p:cNvPr id="6" name="L-Shape 5">
            <a:extLst>
              <a:ext uri="{FF2B5EF4-FFF2-40B4-BE49-F238E27FC236}">
                <a16:creationId xmlns:a16="http://schemas.microsoft.com/office/drawing/2014/main" id="{D0913293-37D2-4EB7-8C3D-291DEF742548}"/>
              </a:ext>
            </a:extLst>
          </p:cNvPr>
          <p:cNvSpPr/>
          <p:nvPr/>
        </p:nvSpPr>
        <p:spPr>
          <a:xfrm>
            <a:off x="2860766" y="2646160"/>
            <a:ext cx="4983480" cy="3297437"/>
          </a:xfrm>
          <a:prstGeom prst="corner">
            <a:avLst>
              <a:gd name="adj1" fmla="val 50000"/>
              <a:gd name="adj2" fmla="val 68503"/>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Rounded Corners 6">
            <a:extLst>
              <a:ext uri="{FF2B5EF4-FFF2-40B4-BE49-F238E27FC236}">
                <a16:creationId xmlns:a16="http://schemas.microsoft.com/office/drawing/2014/main" id="{46321E0B-EEA9-462A-A363-837426CD555F}"/>
              </a:ext>
            </a:extLst>
          </p:cNvPr>
          <p:cNvSpPr/>
          <p:nvPr/>
        </p:nvSpPr>
        <p:spPr>
          <a:xfrm>
            <a:off x="5408023" y="2788920"/>
            <a:ext cx="2488131" cy="1280160"/>
          </a:xfrm>
          <a:prstGeom prst="roundRect">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Speech Bubble: Rectangle with Corners Rounded 7">
            <a:extLst>
              <a:ext uri="{FF2B5EF4-FFF2-40B4-BE49-F238E27FC236}">
                <a16:creationId xmlns:a16="http://schemas.microsoft.com/office/drawing/2014/main" id="{86E71726-1B9F-45AE-AAA9-E256F65459D2}"/>
              </a:ext>
            </a:extLst>
          </p:cNvPr>
          <p:cNvSpPr/>
          <p:nvPr/>
        </p:nvSpPr>
        <p:spPr>
          <a:xfrm>
            <a:off x="9140050" y="644643"/>
            <a:ext cx="2240280" cy="5140230"/>
          </a:xfrm>
          <a:prstGeom prst="wedgeRoundRectCallout">
            <a:avLst>
              <a:gd name="adj1" fmla="val -126840"/>
              <a:gd name="adj2" fmla="val -27820"/>
              <a:gd name="adj3" fmla="val 16667"/>
            </a:avLst>
          </a:prstGeom>
          <a:solidFill>
            <a:schemeClr val="bg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There are other hazardous substance environmental and disposal rules set under the Resource Management Act and local council bylaws. These rules are enforced by local, district and regional councils.</a:t>
            </a:r>
            <a:endParaRPr lang="en-NZ" dirty="0">
              <a:solidFill>
                <a:schemeClr val="tx1"/>
              </a:solidFill>
            </a:endParaRPr>
          </a:p>
        </p:txBody>
      </p:sp>
    </p:spTree>
    <p:extLst>
      <p:ext uri="{BB962C8B-B14F-4D97-AF65-F5344CB8AC3E}">
        <p14:creationId xmlns:p14="http://schemas.microsoft.com/office/powerpoint/2010/main" val="316422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Custom 3">
      <a:majorFont>
        <a:latin typeface="Verdana"/>
        <a:ea typeface=""/>
        <a:cs typeface=""/>
      </a:majorFont>
      <a:minorFont>
        <a:latin typeface="Verdana"/>
        <a:ea typeface=""/>
        <a:cs typeface=""/>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TM33443810_Laboratory Droplet design_SL_V1.potx" id="{9EEFE6ED-ED6C-4238-B6CC-49FEA5C5B53A}" vid="{1A2AC40C-025B-4795-9EF9-54168E932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B9843-8233-452C-82B9-ECE749792D29}">
  <ds:schemaRefs>
    <ds:schemaRef ds:uri="http://purl.org/dc/dcmitype/"/>
    <ds:schemaRef ds:uri="http://schemas.microsoft.com/office/2006/documentManagement/types"/>
    <ds:schemaRef ds:uri="http://purl.org/dc/elements/1.1/"/>
    <ds:schemaRef ds:uri="http://schemas.microsoft.com/office/2006/metadata/properties"/>
    <ds:schemaRef ds:uri="71af3243-3dd4-4a8d-8c0d-dd76da1f02a5"/>
    <ds:schemaRef ds:uri="http://purl.org/dc/terms/"/>
    <ds:schemaRef ds:uri="http://schemas.microsoft.com/office/infopath/2007/PartnerControls"/>
    <ds:schemaRef ds:uri="http://schemas.openxmlformats.org/package/2006/metadata/core-properties"/>
    <ds:schemaRef ds:uri="16c05727-aa75-4e4a-9b5f-8a80a1165891"/>
    <ds:schemaRef ds:uri="http://www.w3.org/XML/1998/namespace"/>
  </ds:schemaRefs>
</ds:datastoreItem>
</file>

<file path=customXml/itemProps2.xml><?xml version="1.0" encoding="utf-8"?>
<ds:datastoreItem xmlns:ds="http://schemas.openxmlformats.org/officeDocument/2006/customXml" ds:itemID="{FA783F2E-97E2-484E-BF92-B33AEA715C4D}">
  <ds:schemaRefs>
    <ds:schemaRef ds:uri="http://schemas.microsoft.com/sharepoint/v3/contenttype/forms"/>
  </ds:schemaRefs>
</ds:datastoreItem>
</file>

<file path=customXml/itemProps3.xml><?xml version="1.0" encoding="utf-8"?>
<ds:datastoreItem xmlns:ds="http://schemas.openxmlformats.org/officeDocument/2006/customXml" ds:itemID="{C45FAD90-6BCF-4AC6-A758-9551F85E12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Widescreen</PresentationFormat>
  <Paragraphs>183</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Verdana</vt:lpstr>
      <vt:lpstr>Wingdings</vt:lpstr>
      <vt:lpstr>Droplet</vt:lpstr>
      <vt:lpstr>Safety in science</vt:lpstr>
      <vt:lpstr>Outline</vt:lpstr>
      <vt:lpstr>Safety in science</vt:lpstr>
      <vt:lpstr>Some “new” sections</vt:lpstr>
      <vt:lpstr>PowerPoint Presentation</vt:lpstr>
      <vt:lpstr>In the meantime …</vt:lpstr>
      <vt:lpstr>Developing a culture of safety</vt:lpstr>
      <vt:lpstr>legislation</vt:lpstr>
      <vt:lpstr>PowerPoint Presentation</vt:lpstr>
      <vt:lpstr>PowerPoint Presentation</vt:lpstr>
      <vt:lpstr>PowerPoint Presentation</vt:lpstr>
      <vt:lpstr>Laboratory manager</vt:lpstr>
      <vt:lpstr>PowerPoint Presentation</vt:lpstr>
      <vt:lpstr>Inventory</vt:lpstr>
      <vt:lpstr>PowerPoint Presentation</vt:lpstr>
      <vt:lpstr>PPE</vt:lpstr>
      <vt:lpstr>Signage</vt:lpstr>
      <vt:lpstr>Access</vt:lpstr>
      <vt:lpstr>labelling</vt:lpstr>
      <vt:lpstr>Food &amp; drink</vt:lpstr>
      <vt:lpstr>PowerPoint Presentation</vt:lpstr>
      <vt:lpstr>… for your  invaluable mahi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2019-10-09T06:02:30Z</dcterms:created>
  <dcterms:modified xsi:type="dcterms:W3CDTF">2019-10-09T08:28:23Z</dcterms:modified>
</cp:coreProperties>
</file>